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5" r:id="rId5"/>
    <p:sldId id="287" r:id="rId6"/>
    <p:sldId id="286" r:id="rId7"/>
    <p:sldId id="312" r:id="rId8"/>
    <p:sldId id="285" r:id="rId9"/>
    <p:sldId id="298" r:id="rId10"/>
    <p:sldId id="299" r:id="rId11"/>
    <p:sldId id="302" r:id="rId12"/>
    <p:sldId id="300" r:id="rId13"/>
    <p:sldId id="303" r:id="rId14"/>
    <p:sldId id="326" r:id="rId15"/>
    <p:sldId id="327" r:id="rId16"/>
    <p:sldId id="328" r:id="rId17"/>
    <p:sldId id="322" r:id="rId18"/>
    <p:sldId id="304" r:id="rId19"/>
    <p:sldId id="323" r:id="rId20"/>
    <p:sldId id="305" r:id="rId21"/>
    <p:sldId id="306" r:id="rId22"/>
    <p:sldId id="307" r:id="rId23"/>
    <p:sldId id="313" r:id="rId24"/>
    <p:sldId id="308" r:id="rId25"/>
    <p:sldId id="314" r:id="rId26"/>
    <p:sldId id="310" r:id="rId27"/>
    <p:sldId id="321" r:id="rId28"/>
    <p:sldId id="309" r:id="rId29"/>
    <p:sldId id="315" r:id="rId30"/>
    <p:sldId id="284" r:id="rId31"/>
    <p:sldId id="316" r:id="rId32"/>
    <p:sldId id="317" r:id="rId33"/>
    <p:sldId id="318" r:id="rId34"/>
    <p:sldId id="319" r:id="rId35"/>
    <p:sldId id="324" r:id="rId36"/>
    <p:sldId id="320" r:id="rId37"/>
  </p:sldIdLst>
  <p:sldSz cx="12192000" cy="6858000"/>
  <p:notesSz cx="7010400" cy="9296400"/>
  <p:custShowLst>
    <p:custShow name="Custom Show 1" id="0">
      <p:sldLst>
        <p:sld r:id="rId6"/>
        <p:sld r:id="rId7"/>
        <p:sld r:id="rId9"/>
        <p:sld r:id="rId31"/>
      </p:sldLst>
    </p:custShow>
    <p:custShow name="Custom Show 2 Passing" id="1">
      <p:sldLst>
        <p:sld r:id="rId6"/>
        <p:sld r:id="rId7"/>
        <p:sld r:id="rId9"/>
        <p:sld r:id="rId31"/>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78B17D-56AC-480F-A8D7-468376ED1C87}">
          <p14:sldIdLst>
            <p14:sldId id="295"/>
            <p14:sldId id="287"/>
            <p14:sldId id="286"/>
            <p14:sldId id="312"/>
            <p14:sldId id="285"/>
            <p14:sldId id="298"/>
            <p14:sldId id="299"/>
            <p14:sldId id="302"/>
            <p14:sldId id="300"/>
            <p14:sldId id="303"/>
            <p14:sldId id="326"/>
            <p14:sldId id="327"/>
            <p14:sldId id="328"/>
            <p14:sldId id="322"/>
            <p14:sldId id="304"/>
            <p14:sldId id="323"/>
            <p14:sldId id="305"/>
            <p14:sldId id="306"/>
            <p14:sldId id="307"/>
            <p14:sldId id="313"/>
            <p14:sldId id="308"/>
            <p14:sldId id="314"/>
            <p14:sldId id="310"/>
            <p14:sldId id="321"/>
            <p14:sldId id="309"/>
            <p14:sldId id="315"/>
            <p14:sldId id="284"/>
            <p14:sldId id="316"/>
            <p14:sldId id="317"/>
            <p14:sldId id="318"/>
            <p14:sldId id="319"/>
            <p14:sldId id="324"/>
            <p14:sldId id="320"/>
          </p14:sldIdLst>
        </p14:section>
        <p14:section name="Untitled Section" id="{32477564-2B7C-4A89-BA7E-8CA9E769D61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4BDF1F-A1F4-73AC-67DF-3806A34BC784}" name="Hubalek, Andrew (HEALTH)" initials="AH" userId="S::Andrew.Hubalek@health.ny.gov::3c43031c-fa7a-466a-ab8c-134edcda636c" providerId="AD"/>
  <p188:author id="{E87EE637-44AC-430D-9FEB-727E345FE559}" name="Ferrara, Jennifer (HEALTH)" initials="JF" userId="S::Jennifer.Ferrara@health.ny.gov::1220fd7d-4f9b-40ec-bffb-2f7b0c0671a9" providerId="AD"/>
  <p188:author id="{81B407A0-C1CD-63FA-E714-3F1A7F42E8DB}" name="Josephine McElligott" initials="JM" userId="S::jmcelligott@childrenshealthhome.org::f8264900-cb9a-48a0-89e9-348f0af51012" providerId="AD"/>
  <p188:author id="{B7A5E3A9-A3EA-24EE-C305-EB6235FA2D28}" name="Poulin, Colette (HEALTH)" initials="CP" userId="S::colette.poulin@health.ny.gov::b6456639-3b30-4a1b-88d9-0dd3bd9eb146" providerId="AD"/>
  <p188:author id="{FE1127CA-4D70-AE78-A505-01AA9C5C0665}" name="Nicole Bryl" initials="NB" userId="S::nbryl@childrenshealthhome.org::713bb36b-4d7a-4524-9374-af10c12ab214" providerId="AD"/>
  <p188:author id="{C5A08ED3-2561-E838-90B0-CD890A2ED6D6}" name="Moore, Faith B (HEALTH)" initials="FM" userId="S::Faith.Moore@health.ny.gov::0c216bbd-0bf6-49f7-a8e2-ba8d34f889a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wn Loeffler" initials="DL" lastIdx="1" clrIdx="0">
    <p:extLst>
      <p:ext uri="{19B8F6BF-5375-455C-9EA6-DF929625EA0E}">
        <p15:presenceInfo xmlns:p15="http://schemas.microsoft.com/office/powerpoint/2012/main" userId="Dawn Loeff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BB2"/>
    <a:srgbClr val="A6C3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751A21-C8B2-4344-ABE6-2C51D32DAE87}" v="34" dt="2024-10-22T17:19:58.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5" autoAdjust="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ine McElligott" userId="f8264900-cb9a-48a0-89e9-348f0af51012" providerId="ADAL" clId="{2B4FCBCC-9A5B-403E-9254-6C178B8EE427}"/>
    <pc:docChg chg="modSld">
      <pc:chgData name="Josephine McElligott" userId="f8264900-cb9a-48a0-89e9-348f0af51012" providerId="ADAL" clId="{2B4FCBCC-9A5B-403E-9254-6C178B8EE427}" dt="2024-10-23T13:38:13.698" v="16" actId="20577"/>
      <pc:docMkLst>
        <pc:docMk/>
      </pc:docMkLst>
      <pc:sldChg chg="modSp mod">
        <pc:chgData name="Josephine McElligott" userId="f8264900-cb9a-48a0-89e9-348f0af51012" providerId="ADAL" clId="{2B4FCBCC-9A5B-403E-9254-6C178B8EE427}" dt="2024-10-23T13:37:47.592" v="9" actId="20577"/>
        <pc:sldMkLst>
          <pc:docMk/>
          <pc:sldMk cId="984081440" sldId="286"/>
        </pc:sldMkLst>
        <pc:spChg chg="mod">
          <ac:chgData name="Josephine McElligott" userId="f8264900-cb9a-48a0-89e9-348f0af51012" providerId="ADAL" clId="{2B4FCBCC-9A5B-403E-9254-6C178B8EE427}" dt="2024-10-23T13:37:47.592" v="9" actId="20577"/>
          <ac:spMkLst>
            <pc:docMk/>
            <pc:sldMk cId="984081440" sldId="286"/>
            <ac:spMk id="5" creationId="{74F06EC0-C6AF-374C-45F6-C430570B8047}"/>
          </ac:spMkLst>
        </pc:spChg>
      </pc:sldChg>
      <pc:sldChg chg="modSp mod">
        <pc:chgData name="Josephine McElligott" userId="f8264900-cb9a-48a0-89e9-348f0af51012" providerId="ADAL" clId="{2B4FCBCC-9A5B-403E-9254-6C178B8EE427}" dt="2024-10-23T13:38:13.698" v="16" actId="20577"/>
        <pc:sldMkLst>
          <pc:docMk/>
          <pc:sldMk cId="783304921" sldId="300"/>
        </pc:sldMkLst>
        <pc:spChg chg="mod">
          <ac:chgData name="Josephine McElligott" userId="f8264900-cb9a-48a0-89e9-348f0af51012" providerId="ADAL" clId="{2B4FCBCC-9A5B-403E-9254-6C178B8EE427}" dt="2024-10-23T13:38:13.698" v="16" actId="20577"/>
          <ac:spMkLst>
            <pc:docMk/>
            <pc:sldMk cId="783304921" sldId="300"/>
            <ac:spMk id="5" creationId="{6C5C972F-68C7-35C2-4936-8E89D2549F7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3A6335-E619-45CC-9839-106BFFF92ADC}" type="doc">
      <dgm:prSet loTypeId="urn:microsoft.com/office/officeart/2016/7/layout/HorizontalActionList" loCatId="List" qsTypeId="urn:microsoft.com/office/officeart/2005/8/quickstyle/simple1" qsCatId="simple" csTypeId="urn:microsoft.com/office/officeart/2005/8/colors/accent1_2" csCatId="accent1"/>
      <dgm:spPr/>
      <dgm:t>
        <a:bodyPr/>
        <a:lstStyle/>
        <a:p>
          <a:endParaRPr lang="en-US"/>
        </a:p>
      </dgm:t>
    </dgm:pt>
    <dgm:pt modelId="{B80F4665-1570-4072-AD22-E959AEAA892D}">
      <dgm:prSet/>
      <dgm:spPr/>
      <dgm:t>
        <a:bodyPr/>
        <a:lstStyle/>
        <a:p>
          <a:r>
            <a:rPr lang="en-US"/>
            <a:t>Review</a:t>
          </a:r>
        </a:p>
      </dgm:t>
    </dgm:pt>
    <dgm:pt modelId="{B7397C15-C025-4F9B-B24C-93158060350F}" type="parTrans" cxnId="{553C2181-D1F2-4A67-81ED-E2A9212C6F8F}">
      <dgm:prSet/>
      <dgm:spPr/>
      <dgm:t>
        <a:bodyPr/>
        <a:lstStyle/>
        <a:p>
          <a:endParaRPr lang="en-US"/>
        </a:p>
      </dgm:t>
    </dgm:pt>
    <dgm:pt modelId="{131D7702-F3DC-4D7E-A6A3-1992F36CF1A4}" type="sibTrans" cxnId="{553C2181-D1F2-4A67-81ED-E2A9212C6F8F}">
      <dgm:prSet/>
      <dgm:spPr/>
      <dgm:t>
        <a:bodyPr/>
        <a:lstStyle/>
        <a:p>
          <a:endParaRPr lang="en-US"/>
        </a:p>
      </dgm:t>
    </dgm:pt>
    <dgm:pt modelId="{D4F3A469-4F4D-4E8A-9735-171F91C0B06D}">
      <dgm:prSet/>
      <dgm:spPr/>
      <dgm:t>
        <a:bodyPr/>
        <a:lstStyle/>
        <a:p>
          <a:r>
            <a:rPr lang="en-US"/>
            <a:t>Review documentation provided by CMs: </a:t>
          </a:r>
        </a:p>
      </dgm:t>
    </dgm:pt>
    <dgm:pt modelId="{6DEE18B3-0AD3-40F0-9E16-0705314DA78A}" type="parTrans" cxnId="{B42FA515-CF8E-416D-B20C-6F463553F784}">
      <dgm:prSet/>
      <dgm:spPr/>
      <dgm:t>
        <a:bodyPr/>
        <a:lstStyle/>
        <a:p>
          <a:endParaRPr lang="en-US"/>
        </a:p>
      </dgm:t>
    </dgm:pt>
    <dgm:pt modelId="{EB541598-AE64-4586-9903-46D840A873CF}" type="sibTrans" cxnId="{B42FA515-CF8E-416D-B20C-6F463553F784}">
      <dgm:prSet/>
      <dgm:spPr/>
      <dgm:t>
        <a:bodyPr/>
        <a:lstStyle/>
        <a:p>
          <a:endParaRPr lang="en-US"/>
        </a:p>
      </dgm:t>
    </dgm:pt>
    <dgm:pt modelId="{301C8D58-BCBA-4AD9-AB7C-28E6BE6F0C64}">
      <dgm:prSet/>
      <dgm:spPr/>
      <dgm:t>
        <a:bodyPr/>
        <a:lstStyle/>
        <a:p>
          <a:r>
            <a:rPr lang="en-US"/>
            <a:t>Evaluations</a:t>
          </a:r>
        </a:p>
      </dgm:t>
    </dgm:pt>
    <dgm:pt modelId="{E7C5BEAF-B026-4AE3-B61C-B64604A02849}" type="parTrans" cxnId="{367108BD-F4AD-4FE5-A5CF-75486DC1FD6A}">
      <dgm:prSet/>
      <dgm:spPr/>
      <dgm:t>
        <a:bodyPr/>
        <a:lstStyle/>
        <a:p>
          <a:endParaRPr lang="en-US"/>
        </a:p>
      </dgm:t>
    </dgm:pt>
    <dgm:pt modelId="{A436C102-C4B8-4E17-A5D5-E2EC4AF2AA49}" type="sibTrans" cxnId="{367108BD-F4AD-4FE5-A5CF-75486DC1FD6A}">
      <dgm:prSet/>
      <dgm:spPr/>
      <dgm:t>
        <a:bodyPr/>
        <a:lstStyle/>
        <a:p>
          <a:endParaRPr lang="en-US"/>
        </a:p>
      </dgm:t>
    </dgm:pt>
    <dgm:pt modelId="{9ADA49BC-DBE1-4B3F-952D-1A931299B494}">
      <dgm:prSet/>
      <dgm:spPr/>
      <dgm:t>
        <a:bodyPr/>
        <a:lstStyle/>
        <a:p>
          <a:r>
            <a:rPr lang="en-US"/>
            <a:t>SRPs</a:t>
          </a:r>
        </a:p>
      </dgm:t>
    </dgm:pt>
    <dgm:pt modelId="{9BD980CC-1762-487F-B9D2-9111575FA133}" type="parTrans" cxnId="{77DE200F-BBB5-4F66-8519-F85F8ED4C9B2}">
      <dgm:prSet/>
      <dgm:spPr/>
      <dgm:t>
        <a:bodyPr/>
        <a:lstStyle/>
        <a:p>
          <a:endParaRPr lang="en-US"/>
        </a:p>
      </dgm:t>
    </dgm:pt>
    <dgm:pt modelId="{24C0F0FE-7F91-4797-84E9-3E85EDE290F4}" type="sibTrans" cxnId="{77DE200F-BBB5-4F66-8519-F85F8ED4C9B2}">
      <dgm:prSet/>
      <dgm:spPr/>
      <dgm:t>
        <a:bodyPr/>
        <a:lstStyle/>
        <a:p>
          <a:endParaRPr lang="en-US"/>
        </a:p>
      </dgm:t>
    </dgm:pt>
    <dgm:pt modelId="{A5603C2D-0C48-4CED-810A-715ED4668113}">
      <dgm:prSet/>
      <dgm:spPr/>
      <dgm:t>
        <a:bodyPr/>
        <a:lstStyle/>
        <a:p>
          <a:r>
            <a:rPr lang="en-US"/>
            <a:t>Invoices</a:t>
          </a:r>
        </a:p>
      </dgm:t>
    </dgm:pt>
    <dgm:pt modelId="{622A2180-2B0A-4145-B044-AB4178EAF404}" type="parTrans" cxnId="{BA4B674B-F038-4A29-B667-BDD2F1A0BDC5}">
      <dgm:prSet/>
      <dgm:spPr/>
      <dgm:t>
        <a:bodyPr/>
        <a:lstStyle/>
        <a:p>
          <a:endParaRPr lang="en-US"/>
        </a:p>
      </dgm:t>
    </dgm:pt>
    <dgm:pt modelId="{9EC26F41-98F5-4D5F-AE9D-ADEBE0EC8B9D}" type="sibTrans" cxnId="{BA4B674B-F038-4A29-B667-BDD2F1A0BDC5}">
      <dgm:prSet/>
      <dgm:spPr/>
      <dgm:t>
        <a:bodyPr/>
        <a:lstStyle/>
        <a:p>
          <a:endParaRPr lang="en-US"/>
        </a:p>
      </dgm:t>
    </dgm:pt>
    <dgm:pt modelId="{9003A6D8-AA59-492B-B847-71D817018E2F}">
      <dgm:prSet/>
      <dgm:spPr/>
      <dgm:t>
        <a:bodyPr/>
        <a:lstStyle/>
        <a:p>
          <a:r>
            <a:rPr lang="en-US"/>
            <a:t>Process</a:t>
          </a:r>
        </a:p>
      </dgm:t>
    </dgm:pt>
    <dgm:pt modelId="{05AD4B01-3DBC-4C37-B298-C70D67084C5C}" type="parTrans" cxnId="{58B5992C-FFC8-49C2-A145-0FBAE1BB9D30}">
      <dgm:prSet/>
      <dgm:spPr/>
      <dgm:t>
        <a:bodyPr/>
        <a:lstStyle/>
        <a:p>
          <a:endParaRPr lang="en-US"/>
        </a:p>
      </dgm:t>
    </dgm:pt>
    <dgm:pt modelId="{57A628D9-6D85-439D-9141-1A7AF61FA5F7}" type="sibTrans" cxnId="{58B5992C-FFC8-49C2-A145-0FBAE1BB9D30}">
      <dgm:prSet/>
      <dgm:spPr/>
      <dgm:t>
        <a:bodyPr/>
        <a:lstStyle/>
        <a:p>
          <a:endParaRPr lang="en-US"/>
        </a:p>
      </dgm:t>
    </dgm:pt>
    <dgm:pt modelId="{C9E685D1-D8F3-4D6F-ACDD-DA856C5936F6}">
      <dgm:prSet/>
      <dgm:spPr/>
      <dgm:t>
        <a:bodyPr/>
        <a:lstStyle/>
        <a:p>
          <a:r>
            <a:rPr lang="en-US"/>
            <a:t>Process invoices for evaluators and vendors. </a:t>
          </a:r>
        </a:p>
      </dgm:t>
    </dgm:pt>
    <dgm:pt modelId="{3AFF3845-1358-456D-9E0C-3CFB62DF6CC0}" type="parTrans" cxnId="{4015A019-9046-4536-98CA-1FC858FD1102}">
      <dgm:prSet/>
      <dgm:spPr/>
      <dgm:t>
        <a:bodyPr/>
        <a:lstStyle/>
        <a:p>
          <a:endParaRPr lang="en-US"/>
        </a:p>
      </dgm:t>
    </dgm:pt>
    <dgm:pt modelId="{F93E2518-A91C-411D-A6BA-BFFC3A7CE553}" type="sibTrans" cxnId="{4015A019-9046-4536-98CA-1FC858FD1102}">
      <dgm:prSet/>
      <dgm:spPr/>
      <dgm:t>
        <a:bodyPr/>
        <a:lstStyle/>
        <a:p>
          <a:endParaRPr lang="en-US"/>
        </a:p>
      </dgm:t>
    </dgm:pt>
    <dgm:pt modelId="{6FFC5EB5-71E0-4061-9FBD-459500262FAB}">
      <dgm:prSet/>
      <dgm:spPr/>
      <dgm:t>
        <a:bodyPr/>
        <a:lstStyle/>
        <a:p>
          <a:r>
            <a:rPr lang="en-US"/>
            <a:t>Coordinate</a:t>
          </a:r>
        </a:p>
      </dgm:t>
    </dgm:pt>
    <dgm:pt modelId="{5B0E5610-C7EE-4619-AFBB-F8591C865737}" type="parTrans" cxnId="{7A3311B5-36AB-441B-9FEC-B554C9DEACA8}">
      <dgm:prSet/>
      <dgm:spPr/>
      <dgm:t>
        <a:bodyPr/>
        <a:lstStyle/>
        <a:p>
          <a:endParaRPr lang="en-US"/>
        </a:p>
      </dgm:t>
    </dgm:pt>
    <dgm:pt modelId="{016BC02E-5F27-4920-A12C-A7802BF0D063}" type="sibTrans" cxnId="{7A3311B5-36AB-441B-9FEC-B554C9DEACA8}">
      <dgm:prSet/>
      <dgm:spPr/>
      <dgm:t>
        <a:bodyPr/>
        <a:lstStyle/>
        <a:p>
          <a:endParaRPr lang="en-US"/>
        </a:p>
      </dgm:t>
    </dgm:pt>
    <dgm:pt modelId="{FCB10D3F-7F31-460D-AA20-72E923D1D23D}">
      <dgm:prSet/>
      <dgm:spPr/>
      <dgm:t>
        <a:bodyPr/>
        <a:lstStyle/>
        <a:p>
          <a:r>
            <a:rPr lang="en-US"/>
            <a:t>Coordinate contracting with vendors/evaluators.</a:t>
          </a:r>
        </a:p>
      </dgm:t>
    </dgm:pt>
    <dgm:pt modelId="{5DEC92FD-C72E-4976-9BDC-E75036C105F9}" type="parTrans" cxnId="{479EFF9D-0692-4511-AA8E-D77134BD8294}">
      <dgm:prSet/>
      <dgm:spPr/>
      <dgm:t>
        <a:bodyPr/>
        <a:lstStyle/>
        <a:p>
          <a:endParaRPr lang="en-US"/>
        </a:p>
      </dgm:t>
    </dgm:pt>
    <dgm:pt modelId="{81416C18-906A-46E8-805F-06CEF7BCF14B}" type="sibTrans" cxnId="{479EFF9D-0692-4511-AA8E-D77134BD8294}">
      <dgm:prSet/>
      <dgm:spPr/>
      <dgm:t>
        <a:bodyPr/>
        <a:lstStyle/>
        <a:p>
          <a:endParaRPr lang="en-US"/>
        </a:p>
      </dgm:t>
    </dgm:pt>
    <dgm:pt modelId="{D9673F11-7258-40B8-88E7-6A56593DA5A4}">
      <dgm:prSet/>
      <dgm:spPr/>
      <dgm:t>
        <a:bodyPr/>
        <a:lstStyle/>
        <a:p>
          <a:r>
            <a:rPr lang="en-US"/>
            <a:t>Oversee</a:t>
          </a:r>
        </a:p>
      </dgm:t>
    </dgm:pt>
    <dgm:pt modelId="{79178AE2-465B-4AA4-9753-DF45E8409313}" type="parTrans" cxnId="{365899F6-47ED-47B7-BC3C-4FCB16DE8FDE}">
      <dgm:prSet/>
      <dgm:spPr/>
      <dgm:t>
        <a:bodyPr/>
        <a:lstStyle/>
        <a:p>
          <a:endParaRPr lang="en-US"/>
        </a:p>
      </dgm:t>
    </dgm:pt>
    <dgm:pt modelId="{C1F298C6-D84C-4809-9E51-D7297B727682}" type="sibTrans" cxnId="{365899F6-47ED-47B7-BC3C-4FCB16DE8FDE}">
      <dgm:prSet/>
      <dgm:spPr/>
      <dgm:t>
        <a:bodyPr/>
        <a:lstStyle/>
        <a:p>
          <a:endParaRPr lang="en-US"/>
        </a:p>
      </dgm:t>
    </dgm:pt>
    <dgm:pt modelId="{47C858B5-0AEE-4315-8608-C23E448C11D1}">
      <dgm:prSet/>
      <dgm:spPr/>
      <dgm:t>
        <a:bodyPr/>
        <a:lstStyle/>
        <a:p>
          <a:r>
            <a:rPr lang="en-US"/>
            <a:t>Oversee process from initial request to project completion (if project reaches this phase).  </a:t>
          </a:r>
        </a:p>
      </dgm:t>
    </dgm:pt>
    <dgm:pt modelId="{05275234-AFD3-4E42-91D3-45D3C0AD424B}" type="parTrans" cxnId="{7679AD8D-E245-43AE-B695-AEBD7D719345}">
      <dgm:prSet/>
      <dgm:spPr/>
      <dgm:t>
        <a:bodyPr/>
        <a:lstStyle/>
        <a:p>
          <a:endParaRPr lang="en-US"/>
        </a:p>
      </dgm:t>
    </dgm:pt>
    <dgm:pt modelId="{4624AF45-34EB-4B9C-8B59-AA36331D5184}" type="sibTrans" cxnId="{7679AD8D-E245-43AE-B695-AEBD7D719345}">
      <dgm:prSet/>
      <dgm:spPr/>
      <dgm:t>
        <a:bodyPr/>
        <a:lstStyle/>
        <a:p>
          <a:endParaRPr lang="en-US"/>
        </a:p>
      </dgm:t>
    </dgm:pt>
    <dgm:pt modelId="{9E014BE0-5DC9-4DD7-B5B8-8C4B694E0888}" type="pres">
      <dgm:prSet presAssocID="{723A6335-E619-45CC-9839-106BFFF92ADC}" presName="Name0" presStyleCnt="0">
        <dgm:presLayoutVars>
          <dgm:dir/>
          <dgm:animLvl val="lvl"/>
          <dgm:resizeHandles val="exact"/>
        </dgm:presLayoutVars>
      </dgm:prSet>
      <dgm:spPr/>
    </dgm:pt>
    <dgm:pt modelId="{E380664A-EB8D-4DAA-80F9-A8B826106264}" type="pres">
      <dgm:prSet presAssocID="{B80F4665-1570-4072-AD22-E959AEAA892D}" presName="composite" presStyleCnt="0"/>
      <dgm:spPr/>
    </dgm:pt>
    <dgm:pt modelId="{99B5E1C6-E385-4319-85E0-BC4C0C4B7215}" type="pres">
      <dgm:prSet presAssocID="{B80F4665-1570-4072-AD22-E959AEAA892D}" presName="parTx" presStyleLbl="alignNode1" presStyleIdx="0" presStyleCnt="4">
        <dgm:presLayoutVars>
          <dgm:chMax val="0"/>
          <dgm:chPref val="0"/>
        </dgm:presLayoutVars>
      </dgm:prSet>
      <dgm:spPr/>
    </dgm:pt>
    <dgm:pt modelId="{66CB2D2E-A624-4CDD-AD63-93D36A31B7B0}" type="pres">
      <dgm:prSet presAssocID="{B80F4665-1570-4072-AD22-E959AEAA892D}" presName="desTx" presStyleLbl="alignAccFollowNode1" presStyleIdx="0" presStyleCnt="4">
        <dgm:presLayoutVars/>
      </dgm:prSet>
      <dgm:spPr/>
    </dgm:pt>
    <dgm:pt modelId="{D83EE628-EF9A-4BE8-BFA2-1376337EF295}" type="pres">
      <dgm:prSet presAssocID="{131D7702-F3DC-4D7E-A6A3-1992F36CF1A4}" presName="space" presStyleCnt="0"/>
      <dgm:spPr/>
    </dgm:pt>
    <dgm:pt modelId="{4631F93F-1C82-4C6D-9E5A-66E383DD4F59}" type="pres">
      <dgm:prSet presAssocID="{9003A6D8-AA59-492B-B847-71D817018E2F}" presName="composite" presStyleCnt="0"/>
      <dgm:spPr/>
    </dgm:pt>
    <dgm:pt modelId="{71F1168E-1F66-4E3C-8076-73FC60D848C5}" type="pres">
      <dgm:prSet presAssocID="{9003A6D8-AA59-492B-B847-71D817018E2F}" presName="parTx" presStyleLbl="alignNode1" presStyleIdx="1" presStyleCnt="4">
        <dgm:presLayoutVars>
          <dgm:chMax val="0"/>
          <dgm:chPref val="0"/>
        </dgm:presLayoutVars>
      </dgm:prSet>
      <dgm:spPr/>
    </dgm:pt>
    <dgm:pt modelId="{C7E007B6-A39A-46E9-9CD8-390DD222EA06}" type="pres">
      <dgm:prSet presAssocID="{9003A6D8-AA59-492B-B847-71D817018E2F}" presName="desTx" presStyleLbl="alignAccFollowNode1" presStyleIdx="1" presStyleCnt="4">
        <dgm:presLayoutVars/>
      </dgm:prSet>
      <dgm:spPr/>
    </dgm:pt>
    <dgm:pt modelId="{D94A5341-6199-49F0-B4BF-F6C3B14E5A57}" type="pres">
      <dgm:prSet presAssocID="{57A628D9-6D85-439D-9141-1A7AF61FA5F7}" presName="space" presStyleCnt="0"/>
      <dgm:spPr/>
    </dgm:pt>
    <dgm:pt modelId="{1C0EDF8E-B8D6-48AD-B0CB-BBA576417388}" type="pres">
      <dgm:prSet presAssocID="{6FFC5EB5-71E0-4061-9FBD-459500262FAB}" presName="composite" presStyleCnt="0"/>
      <dgm:spPr/>
    </dgm:pt>
    <dgm:pt modelId="{B9D80BE2-3280-4D71-8300-A24657400F8E}" type="pres">
      <dgm:prSet presAssocID="{6FFC5EB5-71E0-4061-9FBD-459500262FAB}" presName="parTx" presStyleLbl="alignNode1" presStyleIdx="2" presStyleCnt="4">
        <dgm:presLayoutVars>
          <dgm:chMax val="0"/>
          <dgm:chPref val="0"/>
        </dgm:presLayoutVars>
      </dgm:prSet>
      <dgm:spPr/>
    </dgm:pt>
    <dgm:pt modelId="{1D27E78C-9B04-4EEC-AE13-52BDB9953579}" type="pres">
      <dgm:prSet presAssocID="{6FFC5EB5-71E0-4061-9FBD-459500262FAB}" presName="desTx" presStyleLbl="alignAccFollowNode1" presStyleIdx="2" presStyleCnt="4">
        <dgm:presLayoutVars/>
      </dgm:prSet>
      <dgm:spPr/>
    </dgm:pt>
    <dgm:pt modelId="{FF87EFF6-651C-45F8-AC61-C9DAF356549F}" type="pres">
      <dgm:prSet presAssocID="{016BC02E-5F27-4920-A12C-A7802BF0D063}" presName="space" presStyleCnt="0"/>
      <dgm:spPr/>
    </dgm:pt>
    <dgm:pt modelId="{D68CF5FE-33F1-4271-9B82-8A4DFE015DDB}" type="pres">
      <dgm:prSet presAssocID="{D9673F11-7258-40B8-88E7-6A56593DA5A4}" presName="composite" presStyleCnt="0"/>
      <dgm:spPr/>
    </dgm:pt>
    <dgm:pt modelId="{6A4D5BE9-AC1A-4D5C-99EC-E26033D21967}" type="pres">
      <dgm:prSet presAssocID="{D9673F11-7258-40B8-88E7-6A56593DA5A4}" presName="parTx" presStyleLbl="alignNode1" presStyleIdx="3" presStyleCnt="4">
        <dgm:presLayoutVars>
          <dgm:chMax val="0"/>
          <dgm:chPref val="0"/>
        </dgm:presLayoutVars>
      </dgm:prSet>
      <dgm:spPr/>
    </dgm:pt>
    <dgm:pt modelId="{229A1BE0-F133-4AF7-AF16-CF37C2D5DAE4}" type="pres">
      <dgm:prSet presAssocID="{D9673F11-7258-40B8-88E7-6A56593DA5A4}" presName="desTx" presStyleLbl="alignAccFollowNode1" presStyleIdx="3" presStyleCnt="4">
        <dgm:presLayoutVars/>
      </dgm:prSet>
      <dgm:spPr/>
    </dgm:pt>
  </dgm:ptLst>
  <dgm:cxnLst>
    <dgm:cxn modelId="{DA068001-229D-4E44-9601-1C8A2F5C0CCC}" type="presOf" srcId="{47C858B5-0AEE-4315-8608-C23E448C11D1}" destId="{229A1BE0-F133-4AF7-AF16-CF37C2D5DAE4}" srcOrd="0" destOrd="0" presId="urn:microsoft.com/office/officeart/2016/7/layout/HorizontalActionList"/>
    <dgm:cxn modelId="{77DE200F-BBB5-4F66-8519-F85F8ED4C9B2}" srcId="{D4F3A469-4F4D-4E8A-9735-171F91C0B06D}" destId="{9ADA49BC-DBE1-4B3F-952D-1A931299B494}" srcOrd="1" destOrd="0" parTransId="{9BD980CC-1762-487F-B9D2-9111575FA133}" sibTransId="{24C0F0FE-7F91-4797-84E9-3E85EDE290F4}"/>
    <dgm:cxn modelId="{AAF2440F-D879-4538-B1A5-FB1EEE99A9E1}" type="presOf" srcId="{A5603C2D-0C48-4CED-810A-715ED4668113}" destId="{66CB2D2E-A624-4CDD-AD63-93D36A31B7B0}" srcOrd="0" destOrd="3" presId="urn:microsoft.com/office/officeart/2016/7/layout/HorizontalActionList"/>
    <dgm:cxn modelId="{B42FA515-CF8E-416D-B20C-6F463553F784}" srcId="{B80F4665-1570-4072-AD22-E959AEAA892D}" destId="{D4F3A469-4F4D-4E8A-9735-171F91C0B06D}" srcOrd="0" destOrd="0" parTransId="{6DEE18B3-0AD3-40F0-9E16-0705314DA78A}" sibTransId="{EB541598-AE64-4586-9903-46D840A873CF}"/>
    <dgm:cxn modelId="{4015A019-9046-4536-98CA-1FC858FD1102}" srcId="{9003A6D8-AA59-492B-B847-71D817018E2F}" destId="{C9E685D1-D8F3-4D6F-ACDD-DA856C5936F6}" srcOrd="0" destOrd="0" parTransId="{3AFF3845-1358-456D-9E0C-3CFB62DF6CC0}" sibTransId="{F93E2518-A91C-411D-A6BA-BFFC3A7CE553}"/>
    <dgm:cxn modelId="{58B5992C-FFC8-49C2-A145-0FBAE1BB9D30}" srcId="{723A6335-E619-45CC-9839-106BFFF92ADC}" destId="{9003A6D8-AA59-492B-B847-71D817018E2F}" srcOrd="1" destOrd="0" parTransId="{05AD4B01-3DBC-4C37-B298-C70D67084C5C}" sibTransId="{57A628D9-6D85-439D-9141-1A7AF61FA5F7}"/>
    <dgm:cxn modelId="{EA9E1D31-1F81-4556-BF3E-19B0DB2B3469}" type="presOf" srcId="{D4F3A469-4F4D-4E8A-9735-171F91C0B06D}" destId="{66CB2D2E-A624-4CDD-AD63-93D36A31B7B0}" srcOrd="0" destOrd="0" presId="urn:microsoft.com/office/officeart/2016/7/layout/HorizontalActionList"/>
    <dgm:cxn modelId="{59E73833-A7E5-4B42-9718-B6F0AFC94536}" type="presOf" srcId="{9003A6D8-AA59-492B-B847-71D817018E2F}" destId="{71F1168E-1F66-4E3C-8076-73FC60D848C5}" srcOrd="0" destOrd="0" presId="urn:microsoft.com/office/officeart/2016/7/layout/HorizontalActionList"/>
    <dgm:cxn modelId="{BA4B674B-F038-4A29-B667-BDD2F1A0BDC5}" srcId="{D4F3A469-4F4D-4E8A-9735-171F91C0B06D}" destId="{A5603C2D-0C48-4CED-810A-715ED4668113}" srcOrd="2" destOrd="0" parTransId="{622A2180-2B0A-4145-B044-AB4178EAF404}" sibTransId="{9EC26F41-98F5-4D5F-AE9D-ADEBE0EC8B9D}"/>
    <dgm:cxn modelId="{4978C551-8DB6-43E6-8940-E8AD4D8E05E1}" type="presOf" srcId="{301C8D58-BCBA-4AD9-AB7C-28E6BE6F0C64}" destId="{66CB2D2E-A624-4CDD-AD63-93D36A31B7B0}" srcOrd="0" destOrd="1" presId="urn:microsoft.com/office/officeart/2016/7/layout/HorizontalActionList"/>
    <dgm:cxn modelId="{F2F15780-D45A-4BD9-857F-E7B7E7E672CD}" type="presOf" srcId="{9ADA49BC-DBE1-4B3F-952D-1A931299B494}" destId="{66CB2D2E-A624-4CDD-AD63-93D36A31B7B0}" srcOrd="0" destOrd="2" presId="urn:microsoft.com/office/officeart/2016/7/layout/HorizontalActionList"/>
    <dgm:cxn modelId="{553C2181-D1F2-4A67-81ED-E2A9212C6F8F}" srcId="{723A6335-E619-45CC-9839-106BFFF92ADC}" destId="{B80F4665-1570-4072-AD22-E959AEAA892D}" srcOrd="0" destOrd="0" parTransId="{B7397C15-C025-4F9B-B24C-93158060350F}" sibTransId="{131D7702-F3DC-4D7E-A6A3-1992F36CF1A4}"/>
    <dgm:cxn modelId="{7679AD8D-E245-43AE-B695-AEBD7D719345}" srcId="{D9673F11-7258-40B8-88E7-6A56593DA5A4}" destId="{47C858B5-0AEE-4315-8608-C23E448C11D1}" srcOrd="0" destOrd="0" parTransId="{05275234-AFD3-4E42-91D3-45D3C0AD424B}" sibTransId="{4624AF45-34EB-4B9C-8B59-AA36331D5184}"/>
    <dgm:cxn modelId="{479EFF9D-0692-4511-AA8E-D77134BD8294}" srcId="{6FFC5EB5-71E0-4061-9FBD-459500262FAB}" destId="{FCB10D3F-7F31-460D-AA20-72E923D1D23D}" srcOrd="0" destOrd="0" parTransId="{5DEC92FD-C72E-4976-9BDC-E75036C105F9}" sibTransId="{81416C18-906A-46E8-805F-06CEF7BCF14B}"/>
    <dgm:cxn modelId="{D05E9DA5-4764-4F4E-87B6-2884616898FD}" type="presOf" srcId="{FCB10D3F-7F31-460D-AA20-72E923D1D23D}" destId="{1D27E78C-9B04-4EEC-AE13-52BDB9953579}" srcOrd="0" destOrd="0" presId="urn:microsoft.com/office/officeart/2016/7/layout/HorizontalActionList"/>
    <dgm:cxn modelId="{7A3311B5-36AB-441B-9FEC-B554C9DEACA8}" srcId="{723A6335-E619-45CC-9839-106BFFF92ADC}" destId="{6FFC5EB5-71E0-4061-9FBD-459500262FAB}" srcOrd="2" destOrd="0" parTransId="{5B0E5610-C7EE-4619-AFBB-F8591C865737}" sibTransId="{016BC02E-5F27-4920-A12C-A7802BF0D063}"/>
    <dgm:cxn modelId="{544079B5-E0EB-402A-A567-1EC912F6D2DF}" type="presOf" srcId="{723A6335-E619-45CC-9839-106BFFF92ADC}" destId="{9E014BE0-5DC9-4DD7-B5B8-8C4B694E0888}" srcOrd="0" destOrd="0" presId="urn:microsoft.com/office/officeart/2016/7/layout/HorizontalActionList"/>
    <dgm:cxn modelId="{BAE1EFB6-284E-4318-8399-DAF1C74A3DDB}" type="presOf" srcId="{D9673F11-7258-40B8-88E7-6A56593DA5A4}" destId="{6A4D5BE9-AC1A-4D5C-99EC-E26033D21967}" srcOrd="0" destOrd="0" presId="urn:microsoft.com/office/officeart/2016/7/layout/HorizontalActionList"/>
    <dgm:cxn modelId="{367108BD-F4AD-4FE5-A5CF-75486DC1FD6A}" srcId="{D4F3A469-4F4D-4E8A-9735-171F91C0B06D}" destId="{301C8D58-BCBA-4AD9-AB7C-28E6BE6F0C64}" srcOrd="0" destOrd="0" parTransId="{E7C5BEAF-B026-4AE3-B61C-B64604A02849}" sibTransId="{A436C102-C4B8-4E17-A5D5-E2EC4AF2AA49}"/>
    <dgm:cxn modelId="{A86D5EC1-1E51-47AE-BEEB-A3DE8B8A1549}" type="presOf" srcId="{C9E685D1-D8F3-4D6F-ACDD-DA856C5936F6}" destId="{C7E007B6-A39A-46E9-9CD8-390DD222EA06}" srcOrd="0" destOrd="0" presId="urn:microsoft.com/office/officeart/2016/7/layout/HorizontalActionList"/>
    <dgm:cxn modelId="{728DA1C7-DE76-4327-B0BF-339A5DDDB30E}" type="presOf" srcId="{B80F4665-1570-4072-AD22-E959AEAA892D}" destId="{99B5E1C6-E385-4319-85E0-BC4C0C4B7215}" srcOrd="0" destOrd="0" presId="urn:microsoft.com/office/officeart/2016/7/layout/HorizontalActionList"/>
    <dgm:cxn modelId="{D7285CE9-79EF-47A2-9E77-F7EA46E912D6}" type="presOf" srcId="{6FFC5EB5-71E0-4061-9FBD-459500262FAB}" destId="{B9D80BE2-3280-4D71-8300-A24657400F8E}" srcOrd="0" destOrd="0" presId="urn:microsoft.com/office/officeart/2016/7/layout/HorizontalActionList"/>
    <dgm:cxn modelId="{365899F6-47ED-47B7-BC3C-4FCB16DE8FDE}" srcId="{723A6335-E619-45CC-9839-106BFFF92ADC}" destId="{D9673F11-7258-40B8-88E7-6A56593DA5A4}" srcOrd="3" destOrd="0" parTransId="{79178AE2-465B-4AA4-9753-DF45E8409313}" sibTransId="{C1F298C6-D84C-4809-9E51-D7297B727682}"/>
    <dgm:cxn modelId="{76826F25-8A62-485F-889E-0FF39D7DC628}" type="presParOf" srcId="{9E014BE0-5DC9-4DD7-B5B8-8C4B694E0888}" destId="{E380664A-EB8D-4DAA-80F9-A8B826106264}" srcOrd="0" destOrd="0" presId="urn:microsoft.com/office/officeart/2016/7/layout/HorizontalActionList"/>
    <dgm:cxn modelId="{CE4E4CC2-2FA7-4F70-B4FC-EFFCC310C03F}" type="presParOf" srcId="{E380664A-EB8D-4DAA-80F9-A8B826106264}" destId="{99B5E1C6-E385-4319-85E0-BC4C0C4B7215}" srcOrd="0" destOrd="0" presId="urn:microsoft.com/office/officeart/2016/7/layout/HorizontalActionList"/>
    <dgm:cxn modelId="{268F246A-F1A0-4C68-B3B0-F086182EC252}" type="presParOf" srcId="{E380664A-EB8D-4DAA-80F9-A8B826106264}" destId="{66CB2D2E-A624-4CDD-AD63-93D36A31B7B0}" srcOrd="1" destOrd="0" presId="urn:microsoft.com/office/officeart/2016/7/layout/HorizontalActionList"/>
    <dgm:cxn modelId="{66CEA5D0-1E2B-48DD-ADC8-BE9C9962345C}" type="presParOf" srcId="{9E014BE0-5DC9-4DD7-B5B8-8C4B694E0888}" destId="{D83EE628-EF9A-4BE8-BFA2-1376337EF295}" srcOrd="1" destOrd="0" presId="urn:microsoft.com/office/officeart/2016/7/layout/HorizontalActionList"/>
    <dgm:cxn modelId="{5A476735-99AD-4D35-AE6C-9D5C6DA46B6C}" type="presParOf" srcId="{9E014BE0-5DC9-4DD7-B5B8-8C4B694E0888}" destId="{4631F93F-1C82-4C6D-9E5A-66E383DD4F59}" srcOrd="2" destOrd="0" presId="urn:microsoft.com/office/officeart/2016/7/layout/HorizontalActionList"/>
    <dgm:cxn modelId="{0B6F8AD8-61BF-4286-AAE2-648780E337C9}" type="presParOf" srcId="{4631F93F-1C82-4C6D-9E5A-66E383DD4F59}" destId="{71F1168E-1F66-4E3C-8076-73FC60D848C5}" srcOrd="0" destOrd="0" presId="urn:microsoft.com/office/officeart/2016/7/layout/HorizontalActionList"/>
    <dgm:cxn modelId="{DB5DB5D2-CEE8-44C3-90BF-4494932EB037}" type="presParOf" srcId="{4631F93F-1C82-4C6D-9E5A-66E383DD4F59}" destId="{C7E007B6-A39A-46E9-9CD8-390DD222EA06}" srcOrd="1" destOrd="0" presId="urn:microsoft.com/office/officeart/2016/7/layout/HorizontalActionList"/>
    <dgm:cxn modelId="{8076FC4E-B7B8-435C-8F76-09A19359F13A}" type="presParOf" srcId="{9E014BE0-5DC9-4DD7-B5B8-8C4B694E0888}" destId="{D94A5341-6199-49F0-B4BF-F6C3B14E5A57}" srcOrd="3" destOrd="0" presId="urn:microsoft.com/office/officeart/2016/7/layout/HorizontalActionList"/>
    <dgm:cxn modelId="{A80AC257-7912-452C-B69B-C364D9314647}" type="presParOf" srcId="{9E014BE0-5DC9-4DD7-B5B8-8C4B694E0888}" destId="{1C0EDF8E-B8D6-48AD-B0CB-BBA576417388}" srcOrd="4" destOrd="0" presId="urn:microsoft.com/office/officeart/2016/7/layout/HorizontalActionList"/>
    <dgm:cxn modelId="{EA587CEC-C9CF-4A2F-BB3E-AAEC1F1628DE}" type="presParOf" srcId="{1C0EDF8E-B8D6-48AD-B0CB-BBA576417388}" destId="{B9D80BE2-3280-4D71-8300-A24657400F8E}" srcOrd="0" destOrd="0" presId="urn:microsoft.com/office/officeart/2016/7/layout/HorizontalActionList"/>
    <dgm:cxn modelId="{4817D756-1290-4730-9A1D-51C452142734}" type="presParOf" srcId="{1C0EDF8E-B8D6-48AD-B0CB-BBA576417388}" destId="{1D27E78C-9B04-4EEC-AE13-52BDB9953579}" srcOrd="1" destOrd="0" presId="urn:microsoft.com/office/officeart/2016/7/layout/HorizontalActionList"/>
    <dgm:cxn modelId="{94448F91-6505-4247-91C4-788C436D465D}" type="presParOf" srcId="{9E014BE0-5DC9-4DD7-B5B8-8C4B694E0888}" destId="{FF87EFF6-651C-45F8-AC61-C9DAF356549F}" srcOrd="5" destOrd="0" presId="urn:microsoft.com/office/officeart/2016/7/layout/HorizontalActionList"/>
    <dgm:cxn modelId="{16D6C643-CD45-4E2D-A283-93CC9B956A2D}" type="presParOf" srcId="{9E014BE0-5DC9-4DD7-B5B8-8C4B694E0888}" destId="{D68CF5FE-33F1-4271-9B82-8A4DFE015DDB}" srcOrd="6" destOrd="0" presId="urn:microsoft.com/office/officeart/2016/7/layout/HorizontalActionList"/>
    <dgm:cxn modelId="{3676BA84-6301-4D61-8053-2BCCF364CB39}" type="presParOf" srcId="{D68CF5FE-33F1-4271-9B82-8A4DFE015DDB}" destId="{6A4D5BE9-AC1A-4D5C-99EC-E26033D21967}" srcOrd="0" destOrd="0" presId="urn:microsoft.com/office/officeart/2016/7/layout/HorizontalActionList"/>
    <dgm:cxn modelId="{75DC92B9-ADDF-4A8E-A36B-6AA508657674}" type="presParOf" srcId="{D68CF5FE-33F1-4271-9B82-8A4DFE015DDB}" destId="{229A1BE0-F133-4AF7-AF16-CF37C2D5DAE4}"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5E1C6-E385-4319-85E0-BC4C0C4B7215}">
      <dsp:nvSpPr>
        <dsp:cNvPr id="0" name=""/>
        <dsp:cNvSpPr/>
      </dsp:nvSpPr>
      <dsp:spPr>
        <a:xfrm>
          <a:off x="4466" y="839922"/>
          <a:ext cx="1810877" cy="5432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100" tIns="143100" rIns="143100" bIns="143100" numCol="1" spcCol="1270" anchor="ctr" anchorCtr="0">
          <a:noAutofit/>
        </a:bodyPr>
        <a:lstStyle/>
        <a:p>
          <a:pPr marL="0" lvl="0" indent="0" algn="ctr" defTabSz="800100">
            <a:lnSpc>
              <a:spcPct val="90000"/>
            </a:lnSpc>
            <a:spcBef>
              <a:spcPct val="0"/>
            </a:spcBef>
            <a:spcAft>
              <a:spcPct val="35000"/>
            </a:spcAft>
            <a:buNone/>
          </a:pPr>
          <a:r>
            <a:rPr lang="en-US" sz="1800" kern="1200"/>
            <a:t>Review</a:t>
          </a:r>
        </a:p>
      </dsp:txBody>
      <dsp:txXfrm>
        <a:off x="4466" y="839922"/>
        <a:ext cx="1810877" cy="543263"/>
      </dsp:txXfrm>
    </dsp:sp>
    <dsp:sp modelId="{66CB2D2E-A624-4CDD-AD63-93D36A31B7B0}">
      <dsp:nvSpPr>
        <dsp:cNvPr id="0" name=""/>
        <dsp:cNvSpPr/>
      </dsp:nvSpPr>
      <dsp:spPr>
        <a:xfrm>
          <a:off x="4466" y="1383185"/>
          <a:ext cx="1810877" cy="19765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874" tIns="178874" rIns="178874" bIns="178874" numCol="1" spcCol="1270" anchor="t" anchorCtr="0">
          <a:noAutofit/>
        </a:bodyPr>
        <a:lstStyle/>
        <a:p>
          <a:pPr marL="0" lvl="0" indent="0" algn="l" defTabSz="622300">
            <a:lnSpc>
              <a:spcPct val="90000"/>
            </a:lnSpc>
            <a:spcBef>
              <a:spcPct val="0"/>
            </a:spcBef>
            <a:spcAft>
              <a:spcPct val="35000"/>
            </a:spcAft>
            <a:buNone/>
          </a:pPr>
          <a:r>
            <a:rPr lang="en-US" sz="1400" kern="1200"/>
            <a:t>Review documentation provided by CMs: </a:t>
          </a:r>
        </a:p>
        <a:p>
          <a:pPr marL="57150" lvl="1" indent="-57150" algn="l" defTabSz="488950">
            <a:lnSpc>
              <a:spcPct val="90000"/>
            </a:lnSpc>
            <a:spcBef>
              <a:spcPct val="0"/>
            </a:spcBef>
            <a:spcAft>
              <a:spcPct val="15000"/>
            </a:spcAft>
            <a:buChar char="•"/>
          </a:pPr>
          <a:r>
            <a:rPr lang="en-US" sz="1100" kern="1200"/>
            <a:t>Evaluations</a:t>
          </a:r>
        </a:p>
        <a:p>
          <a:pPr marL="57150" lvl="1" indent="-57150" algn="l" defTabSz="488950">
            <a:lnSpc>
              <a:spcPct val="90000"/>
            </a:lnSpc>
            <a:spcBef>
              <a:spcPct val="0"/>
            </a:spcBef>
            <a:spcAft>
              <a:spcPct val="15000"/>
            </a:spcAft>
            <a:buChar char="•"/>
          </a:pPr>
          <a:r>
            <a:rPr lang="en-US" sz="1100" kern="1200"/>
            <a:t>SRPs</a:t>
          </a:r>
        </a:p>
        <a:p>
          <a:pPr marL="57150" lvl="1" indent="-57150" algn="l" defTabSz="488950">
            <a:lnSpc>
              <a:spcPct val="90000"/>
            </a:lnSpc>
            <a:spcBef>
              <a:spcPct val="0"/>
            </a:spcBef>
            <a:spcAft>
              <a:spcPct val="15000"/>
            </a:spcAft>
            <a:buChar char="•"/>
          </a:pPr>
          <a:r>
            <a:rPr lang="en-US" sz="1100" kern="1200"/>
            <a:t>Invoices</a:t>
          </a:r>
        </a:p>
      </dsp:txBody>
      <dsp:txXfrm>
        <a:off x="4466" y="1383185"/>
        <a:ext cx="1810877" cy="1976503"/>
      </dsp:txXfrm>
    </dsp:sp>
    <dsp:sp modelId="{71F1168E-1F66-4E3C-8076-73FC60D848C5}">
      <dsp:nvSpPr>
        <dsp:cNvPr id="0" name=""/>
        <dsp:cNvSpPr/>
      </dsp:nvSpPr>
      <dsp:spPr>
        <a:xfrm>
          <a:off x="1923238" y="839922"/>
          <a:ext cx="1810877" cy="5432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100" tIns="143100" rIns="143100" bIns="143100" numCol="1" spcCol="1270" anchor="ctr" anchorCtr="0">
          <a:noAutofit/>
        </a:bodyPr>
        <a:lstStyle/>
        <a:p>
          <a:pPr marL="0" lvl="0" indent="0" algn="ctr" defTabSz="800100">
            <a:lnSpc>
              <a:spcPct val="90000"/>
            </a:lnSpc>
            <a:spcBef>
              <a:spcPct val="0"/>
            </a:spcBef>
            <a:spcAft>
              <a:spcPct val="35000"/>
            </a:spcAft>
            <a:buNone/>
          </a:pPr>
          <a:r>
            <a:rPr lang="en-US" sz="1800" kern="1200"/>
            <a:t>Process</a:t>
          </a:r>
        </a:p>
      </dsp:txBody>
      <dsp:txXfrm>
        <a:off x="1923238" y="839922"/>
        <a:ext cx="1810877" cy="543263"/>
      </dsp:txXfrm>
    </dsp:sp>
    <dsp:sp modelId="{C7E007B6-A39A-46E9-9CD8-390DD222EA06}">
      <dsp:nvSpPr>
        <dsp:cNvPr id="0" name=""/>
        <dsp:cNvSpPr/>
      </dsp:nvSpPr>
      <dsp:spPr>
        <a:xfrm>
          <a:off x="1923238" y="1383185"/>
          <a:ext cx="1810877" cy="19765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874" tIns="178874" rIns="178874" bIns="178874" numCol="1" spcCol="1270" anchor="t" anchorCtr="0">
          <a:noAutofit/>
        </a:bodyPr>
        <a:lstStyle/>
        <a:p>
          <a:pPr marL="0" lvl="0" indent="0" algn="l" defTabSz="622300">
            <a:lnSpc>
              <a:spcPct val="90000"/>
            </a:lnSpc>
            <a:spcBef>
              <a:spcPct val="0"/>
            </a:spcBef>
            <a:spcAft>
              <a:spcPct val="35000"/>
            </a:spcAft>
            <a:buNone/>
          </a:pPr>
          <a:r>
            <a:rPr lang="en-US" sz="1400" kern="1200"/>
            <a:t>Process invoices for evaluators and vendors. </a:t>
          </a:r>
        </a:p>
      </dsp:txBody>
      <dsp:txXfrm>
        <a:off x="1923238" y="1383185"/>
        <a:ext cx="1810877" cy="1976503"/>
      </dsp:txXfrm>
    </dsp:sp>
    <dsp:sp modelId="{B9D80BE2-3280-4D71-8300-A24657400F8E}">
      <dsp:nvSpPr>
        <dsp:cNvPr id="0" name=""/>
        <dsp:cNvSpPr/>
      </dsp:nvSpPr>
      <dsp:spPr>
        <a:xfrm>
          <a:off x="3842010" y="839922"/>
          <a:ext cx="1810877" cy="5432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100" tIns="143100" rIns="143100" bIns="143100" numCol="1" spcCol="1270" anchor="ctr" anchorCtr="0">
          <a:noAutofit/>
        </a:bodyPr>
        <a:lstStyle/>
        <a:p>
          <a:pPr marL="0" lvl="0" indent="0" algn="ctr" defTabSz="800100">
            <a:lnSpc>
              <a:spcPct val="90000"/>
            </a:lnSpc>
            <a:spcBef>
              <a:spcPct val="0"/>
            </a:spcBef>
            <a:spcAft>
              <a:spcPct val="35000"/>
            </a:spcAft>
            <a:buNone/>
          </a:pPr>
          <a:r>
            <a:rPr lang="en-US" sz="1800" kern="1200"/>
            <a:t>Coordinate</a:t>
          </a:r>
        </a:p>
      </dsp:txBody>
      <dsp:txXfrm>
        <a:off x="3842010" y="839922"/>
        <a:ext cx="1810877" cy="543263"/>
      </dsp:txXfrm>
    </dsp:sp>
    <dsp:sp modelId="{1D27E78C-9B04-4EEC-AE13-52BDB9953579}">
      <dsp:nvSpPr>
        <dsp:cNvPr id="0" name=""/>
        <dsp:cNvSpPr/>
      </dsp:nvSpPr>
      <dsp:spPr>
        <a:xfrm>
          <a:off x="3842010" y="1383185"/>
          <a:ext cx="1810877" cy="19765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874" tIns="178874" rIns="178874" bIns="178874" numCol="1" spcCol="1270" anchor="t" anchorCtr="0">
          <a:noAutofit/>
        </a:bodyPr>
        <a:lstStyle/>
        <a:p>
          <a:pPr marL="0" lvl="0" indent="0" algn="l" defTabSz="622300">
            <a:lnSpc>
              <a:spcPct val="90000"/>
            </a:lnSpc>
            <a:spcBef>
              <a:spcPct val="0"/>
            </a:spcBef>
            <a:spcAft>
              <a:spcPct val="35000"/>
            </a:spcAft>
            <a:buNone/>
          </a:pPr>
          <a:r>
            <a:rPr lang="en-US" sz="1400" kern="1200"/>
            <a:t>Coordinate contracting with vendors/evaluators.</a:t>
          </a:r>
        </a:p>
      </dsp:txBody>
      <dsp:txXfrm>
        <a:off x="3842010" y="1383185"/>
        <a:ext cx="1810877" cy="1976503"/>
      </dsp:txXfrm>
    </dsp:sp>
    <dsp:sp modelId="{6A4D5BE9-AC1A-4D5C-99EC-E26033D21967}">
      <dsp:nvSpPr>
        <dsp:cNvPr id="0" name=""/>
        <dsp:cNvSpPr/>
      </dsp:nvSpPr>
      <dsp:spPr>
        <a:xfrm>
          <a:off x="5760782" y="839922"/>
          <a:ext cx="1810877" cy="5432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100" tIns="143100" rIns="143100" bIns="143100" numCol="1" spcCol="1270" anchor="ctr" anchorCtr="0">
          <a:noAutofit/>
        </a:bodyPr>
        <a:lstStyle/>
        <a:p>
          <a:pPr marL="0" lvl="0" indent="0" algn="ctr" defTabSz="800100">
            <a:lnSpc>
              <a:spcPct val="90000"/>
            </a:lnSpc>
            <a:spcBef>
              <a:spcPct val="0"/>
            </a:spcBef>
            <a:spcAft>
              <a:spcPct val="35000"/>
            </a:spcAft>
            <a:buNone/>
          </a:pPr>
          <a:r>
            <a:rPr lang="en-US" sz="1800" kern="1200"/>
            <a:t>Oversee</a:t>
          </a:r>
        </a:p>
      </dsp:txBody>
      <dsp:txXfrm>
        <a:off x="5760782" y="839922"/>
        <a:ext cx="1810877" cy="543263"/>
      </dsp:txXfrm>
    </dsp:sp>
    <dsp:sp modelId="{229A1BE0-F133-4AF7-AF16-CF37C2D5DAE4}">
      <dsp:nvSpPr>
        <dsp:cNvPr id="0" name=""/>
        <dsp:cNvSpPr/>
      </dsp:nvSpPr>
      <dsp:spPr>
        <a:xfrm>
          <a:off x="5760782" y="1383185"/>
          <a:ext cx="1810877" cy="19765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874" tIns="178874" rIns="178874" bIns="178874" numCol="1" spcCol="1270" anchor="t" anchorCtr="0">
          <a:noAutofit/>
        </a:bodyPr>
        <a:lstStyle/>
        <a:p>
          <a:pPr marL="0" lvl="0" indent="0" algn="l" defTabSz="622300">
            <a:lnSpc>
              <a:spcPct val="90000"/>
            </a:lnSpc>
            <a:spcBef>
              <a:spcPct val="0"/>
            </a:spcBef>
            <a:spcAft>
              <a:spcPct val="35000"/>
            </a:spcAft>
            <a:buNone/>
          </a:pPr>
          <a:r>
            <a:rPr lang="en-US" sz="1400" kern="1200"/>
            <a:t>Oversee process from initial request to project completion (if project reaches this phase).  </a:t>
          </a:r>
        </a:p>
      </dsp:txBody>
      <dsp:txXfrm>
        <a:off x="5760782" y="1383185"/>
        <a:ext cx="1810877" cy="1976503"/>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6461-CABA-49AF-816A-AFAC7D7CE3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632A49-3A92-4CD1-8A23-E85C98A46C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FD3C2A-B9E8-4718-8020-DD6FCFFC3629}"/>
              </a:ext>
            </a:extLst>
          </p:cNvPr>
          <p:cNvSpPr>
            <a:spLocks noGrp="1"/>
          </p:cNvSpPr>
          <p:nvPr>
            <p:ph type="dt" sz="half" idx="10"/>
          </p:nvPr>
        </p:nvSpPr>
        <p:spPr/>
        <p:txBody>
          <a:bodyPr/>
          <a:lstStyle/>
          <a:p>
            <a:fld id="{6CFB07F7-F22D-4658-81FE-83B6C8455954}" type="datetimeFigureOut">
              <a:rPr lang="en-US" smtClean="0"/>
              <a:t>10/23/2024</a:t>
            </a:fld>
            <a:endParaRPr lang="en-US"/>
          </a:p>
        </p:txBody>
      </p:sp>
      <p:sp>
        <p:nvSpPr>
          <p:cNvPr id="5" name="Footer Placeholder 4">
            <a:extLst>
              <a:ext uri="{FF2B5EF4-FFF2-40B4-BE49-F238E27FC236}">
                <a16:creationId xmlns:a16="http://schemas.microsoft.com/office/drawing/2014/main" id="{FCCFFDFD-F905-47DA-97A8-FBBE0B1274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0AE06-558E-41BD-915B-220F4542C1AB}"/>
              </a:ext>
            </a:extLst>
          </p:cNvPr>
          <p:cNvSpPr>
            <a:spLocks noGrp="1"/>
          </p:cNvSpPr>
          <p:nvPr>
            <p:ph type="sldNum" sz="quarter" idx="12"/>
          </p:nvPr>
        </p:nvSpPr>
        <p:spPr/>
        <p:txBody>
          <a:bodyPr/>
          <a:lstStyle/>
          <a:p>
            <a:fld id="{A738386F-E857-4218-8CD1-3FEA7A703AA5}" type="slidenum">
              <a:rPr lang="en-US" smtClean="0"/>
              <a:t>‹#›</a:t>
            </a:fld>
            <a:endParaRPr lang="en-US"/>
          </a:p>
        </p:txBody>
      </p:sp>
    </p:spTree>
    <p:extLst>
      <p:ext uri="{BB962C8B-B14F-4D97-AF65-F5344CB8AC3E}">
        <p14:creationId xmlns:p14="http://schemas.microsoft.com/office/powerpoint/2010/main" val="70648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FEDDB-554C-438D-942F-E7640DE78F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259EF5-912D-4628-A483-F486B78ED6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171362-A602-40B4-A00C-C505B1173BF4}"/>
              </a:ext>
            </a:extLst>
          </p:cNvPr>
          <p:cNvSpPr>
            <a:spLocks noGrp="1"/>
          </p:cNvSpPr>
          <p:nvPr>
            <p:ph type="dt" sz="half" idx="10"/>
          </p:nvPr>
        </p:nvSpPr>
        <p:spPr/>
        <p:txBody>
          <a:bodyPr/>
          <a:lstStyle/>
          <a:p>
            <a:fld id="{6CFB07F7-F22D-4658-81FE-83B6C8455954}" type="datetimeFigureOut">
              <a:rPr lang="en-US" smtClean="0"/>
              <a:t>10/23/2024</a:t>
            </a:fld>
            <a:endParaRPr lang="en-US"/>
          </a:p>
        </p:txBody>
      </p:sp>
      <p:sp>
        <p:nvSpPr>
          <p:cNvPr id="5" name="Footer Placeholder 4">
            <a:extLst>
              <a:ext uri="{FF2B5EF4-FFF2-40B4-BE49-F238E27FC236}">
                <a16:creationId xmlns:a16="http://schemas.microsoft.com/office/drawing/2014/main" id="{E580F6AC-FA22-47B7-AF71-EE8A03071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5FF7B5-EAF3-44E0-AC3B-FD88E89EABD7}"/>
              </a:ext>
            </a:extLst>
          </p:cNvPr>
          <p:cNvSpPr>
            <a:spLocks noGrp="1"/>
          </p:cNvSpPr>
          <p:nvPr>
            <p:ph type="sldNum" sz="quarter" idx="12"/>
          </p:nvPr>
        </p:nvSpPr>
        <p:spPr/>
        <p:txBody>
          <a:bodyPr/>
          <a:lstStyle/>
          <a:p>
            <a:fld id="{A738386F-E857-4218-8CD1-3FEA7A703AA5}" type="slidenum">
              <a:rPr lang="en-US" smtClean="0"/>
              <a:t>‹#›</a:t>
            </a:fld>
            <a:endParaRPr lang="en-US"/>
          </a:p>
        </p:txBody>
      </p:sp>
    </p:spTree>
    <p:extLst>
      <p:ext uri="{BB962C8B-B14F-4D97-AF65-F5344CB8AC3E}">
        <p14:creationId xmlns:p14="http://schemas.microsoft.com/office/powerpoint/2010/main" val="418840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4166B-AC14-4C8A-8473-29D5292279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4197C1-812D-44D7-9214-F4E57CFE10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C071E-D36E-4865-B4D7-DC9EF8801C09}"/>
              </a:ext>
            </a:extLst>
          </p:cNvPr>
          <p:cNvSpPr>
            <a:spLocks noGrp="1"/>
          </p:cNvSpPr>
          <p:nvPr>
            <p:ph type="dt" sz="half" idx="10"/>
          </p:nvPr>
        </p:nvSpPr>
        <p:spPr/>
        <p:txBody>
          <a:bodyPr/>
          <a:lstStyle/>
          <a:p>
            <a:fld id="{6CFB07F7-F22D-4658-81FE-83B6C8455954}" type="datetimeFigureOut">
              <a:rPr lang="en-US" smtClean="0"/>
              <a:t>10/23/2024</a:t>
            </a:fld>
            <a:endParaRPr lang="en-US"/>
          </a:p>
        </p:txBody>
      </p:sp>
      <p:sp>
        <p:nvSpPr>
          <p:cNvPr id="5" name="Footer Placeholder 4">
            <a:extLst>
              <a:ext uri="{FF2B5EF4-FFF2-40B4-BE49-F238E27FC236}">
                <a16:creationId xmlns:a16="http://schemas.microsoft.com/office/drawing/2014/main" id="{56557DD1-33D5-4D16-A0BB-45CDD80AF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0406D-9739-409B-AF64-DBA6036211E3}"/>
              </a:ext>
            </a:extLst>
          </p:cNvPr>
          <p:cNvSpPr>
            <a:spLocks noGrp="1"/>
          </p:cNvSpPr>
          <p:nvPr>
            <p:ph type="sldNum" sz="quarter" idx="12"/>
          </p:nvPr>
        </p:nvSpPr>
        <p:spPr/>
        <p:txBody>
          <a:bodyPr/>
          <a:lstStyle/>
          <a:p>
            <a:fld id="{A738386F-E857-4218-8CD1-3FEA7A703AA5}" type="slidenum">
              <a:rPr lang="en-US" smtClean="0"/>
              <a:t>‹#›</a:t>
            </a:fld>
            <a:endParaRPr lang="en-US"/>
          </a:p>
        </p:txBody>
      </p:sp>
    </p:spTree>
    <p:extLst>
      <p:ext uri="{BB962C8B-B14F-4D97-AF65-F5344CB8AC3E}">
        <p14:creationId xmlns:p14="http://schemas.microsoft.com/office/powerpoint/2010/main" val="2898749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1"/>
          </p:nvPr>
        </p:nvSpPr>
        <p:spPr>
          <a:xfrm>
            <a:off x="5740400" y="6356356"/>
            <a:ext cx="711200" cy="365125"/>
          </a:xfrm>
        </p:spPr>
        <p:txBody>
          <a:bodyPr/>
          <a:lstStyle/>
          <a:p>
            <a:fld id="{B190CEBF-A228-4FD0-8E5A-C5F10D243E0B}" type="slidenum">
              <a:rPr lang="en-US" smtClean="0"/>
              <a:t>‹#›</a:t>
            </a:fld>
            <a:endParaRPr lang="en-US" dirty="0"/>
          </a:p>
        </p:txBody>
      </p:sp>
    </p:spTree>
    <p:extLst>
      <p:ext uri="{BB962C8B-B14F-4D97-AF65-F5344CB8AC3E}">
        <p14:creationId xmlns:p14="http://schemas.microsoft.com/office/powerpoint/2010/main" val="245845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E677-9681-4EA3-834B-A4319A8A9D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7BA281-CB0D-4893-902E-CDD3B0C222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B7E6D-0E34-4409-907D-2F4B506F4C9C}"/>
              </a:ext>
            </a:extLst>
          </p:cNvPr>
          <p:cNvSpPr>
            <a:spLocks noGrp="1"/>
          </p:cNvSpPr>
          <p:nvPr>
            <p:ph type="dt" sz="half" idx="10"/>
          </p:nvPr>
        </p:nvSpPr>
        <p:spPr/>
        <p:txBody>
          <a:bodyPr/>
          <a:lstStyle/>
          <a:p>
            <a:fld id="{6CFB07F7-F22D-4658-81FE-83B6C8455954}" type="datetimeFigureOut">
              <a:rPr lang="en-US" smtClean="0"/>
              <a:t>10/23/2024</a:t>
            </a:fld>
            <a:endParaRPr lang="en-US"/>
          </a:p>
        </p:txBody>
      </p:sp>
      <p:sp>
        <p:nvSpPr>
          <p:cNvPr id="5" name="Footer Placeholder 4">
            <a:extLst>
              <a:ext uri="{FF2B5EF4-FFF2-40B4-BE49-F238E27FC236}">
                <a16:creationId xmlns:a16="http://schemas.microsoft.com/office/drawing/2014/main" id="{ED6142E4-7A37-4C02-8F4A-426B94FAC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1E5CF-9404-4A37-9155-E2316388D844}"/>
              </a:ext>
            </a:extLst>
          </p:cNvPr>
          <p:cNvSpPr>
            <a:spLocks noGrp="1"/>
          </p:cNvSpPr>
          <p:nvPr>
            <p:ph type="sldNum" sz="quarter" idx="12"/>
          </p:nvPr>
        </p:nvSpPr>
        <p:spPr/>
        <p:txBody>
          <a:bodyPr/>
          <a:lstStyle/>
          <a:p>
            <a:fld id="{A738386F-E857-4218-8CD1-3FEA7A703AA5}" type="slidenum">
              <a:rPr lang="en-US" smtClean="0"/>
              <a:t>‹#›</a:t>
            </a:fld>
            <a:endParaRPr lang="en-US"/>
          </a:p>
        </p:txBody>
      </p:sp>
    </p:spTree>
    <p:extLst>
      <p:ext uri="{BB962C8B-B14F-4D97-AF65-F5344CB8AC3E}">
        <p14:creationId xmlns:p14="http://schemas.microsoft.com/office/powerpoint/2010/main" val="3923360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96CC-C19E-47BF-AA09-AC2D73AF5A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11239E-3930-4A99-AE10-F1EE3D8E4A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5122A4-A76D-4267-965E-774964829A8D}"/>
              </a:ext>
            </a:extLst>
          </p:cNvPr>
          <p:cNvSpPr>
            <a:spLocks noGrp="1"/>
          </p:cNvSpPr>
          <p:nvPr>
            <p:ph type="dt" sz="half" idx="10"/>
          </p:nvPr>
        </p:nvSpPr>
        <p:spPr/>
        <p:txBody>
          <a:bodyPr/>
          <a:lstStyle/>
          <a:p>
            <a:fld id="{6CFB07F7-F22D-4658-81FE-83B6C8455954}" type="datetimeFigureOut">
              <a:rPr lang="en-US" smtClean="0"/>
              <a:t>10/23/2024</a:t>
            </a:fld>
            <a:endParaRPr lang="en-US"/>
          </a:p>
        </p:txBody>
      </p:sp>
      <p:sp>
        <p:nvSpPr>
          <p:cNvPr id="5" name="Footer Placeholder 4">
            <a:extLst>
              <a:ext uri="{FF2B5EF4-FFF2-40B4-BE49-F238E27FC236}">
                <a16:creationId xmlns:a16="http://schemas.microsoft.com/office/drawing/2014/main" id="{10B99FB6-28B5-4A4C-8598-48B851CB2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A54EA-DECA-44DA-A2E5-6A92F318AC56}"/>
              </a:ext>
            </a:extLst>
          </p:cNvPr>
          <p:cNvSpPr>
            <a:spLocks noGrp="1"/>
          </p:cNvSpPr>
          <p:nvPr>
            <p:ph type="sldNum" sz="quarter" idx="12"/>
          </p:nvPr>
        </p:nvSpPr>
        <p:spPr/>
        <p:txBody>
          <a:bodyPr/>
          <a:lstStyle/>
          <a:p>
            <a:fld id="{A738386F-E857-4218-8CD1-3FEA7A703AA5}" type="slidenum">
              <a:rPr lang="en-US" smtClean="0"/>
              <a:t>‹#›</a:t>
            </a:fld>
            <a:endParaRPr lang="en-US"/>
          </a:p>
        </p:txBody>
      </p:sp>
    </p:spTree>
    <p:extLst>
      <p:ext uri="{BB962C8B-B14F-4D97-AF65-F5344CB8AC3E}">
        <p14:creationId xmlns:p14="http://schemas.microsoft.com/office/powerpoint/2010/main" val="3352011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71342-44B9-46C3-BBC9-E947BFD142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41A1F-836A-4693-A82C-CC698CCED1D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D2D5D0-4D0E-4820-BA9A-BDCA9B1867D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4FFF44-35A8-433E-B0C8-AE89B38B392A}"/>
              </a:ext>
            </a:extLst>
          </p:cNvPr>
          <p:cNvSpPr>
            <a:spLocks noGrp="1"/>
          </p:cNvSpPr>
          <p:nvPr>
            <p:ph type="dt" sz="half" idx="10"/>
          </p:nvPr>
        </p:nvSpPr>
        <p:spPr/>
        <p:txBody>
          <a:bodyPr/>
          <a:lstStyle/>
          <a:p>
            <a:fld id="{6CFB07F7-F22D-4658-81FE-83B6C8455954}" type="datetimeFigureOut">
              <a:rPr lang="en-US" smtClean="0"/>
              <a:t>10/23/2024</a:t>
            </a:fld>
            <a:endParaRPr lang="en-US"/>
          </a:p>
        </p:txBody>
      </p:sp>
      <p:sp>
        <p:nvSpPr>
          <p:cNvPr id="6" name="Footer Placeholder 5">
            <a:extLst>
              <a:ext uri="{FF2B5EF4-FFF2-40B4-BE49-F238E27FC236}">
                <a16:creationId xmlns:a16="http://schemas.microsoft.com/office/drawing/2014/main" id="{558483C2-E172-40BF-AAAD-52CDEAFD5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14797-243D-4D37-ABDA-05B1552CF9E2}"/>
              </a:ext>
            </a:extLst>
          </p:cNvPr>
          <p:cNvSpPr>
            <a:spLocks noGrp="1"/>
          </p:cNvSpPr>
          <p:nvPr>
            <p:ph type="sldNum" sz="quarter" idx="12"/>
          </p:nvPr>
        </p:nvSpPr>
        <p:spPr/>
        <p:txBody>
          <a:bodyPr/>
          <a:lstStyle/>
          <a:p>
            <a:fld id="{A738386F-E857-4218-8CD1-3FEA7A703AA5}" type="slidenum">
              <a:rPr lang="en-US" smtClean="0"/>
              <a:t>‹#›</a:t>
            </a:fld>
            <a:endParaRPr lang="en-US"/>
          </a:p>
        </p:txBody>
      </p:sp>
    </p:spTree>
    <p:extLst>
      <p:ext uri="{BB962C8B-B14F-4D97-AF65-F5344CB8AC3E}">
        <p14:creationId xmlns:p14="http://schemas.microsoft.com/office/powerpoint/2010/main" val="348471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AB817-AE44-4059-A078-8804755C13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0EB0F6-0942-4B9C-8D96-1F75BA7772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D34385-CCE7-4009-89C8-E630CB84D4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92A1D1-9260-469C-BEE5-E1CE59E1B7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939C29-E0F9-42D5-9E9E-FEA4FB7568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BA826C-4640-438B-911C-F0C8C7FFEFF4}"/>
              </a:ext>
            </a:extLst>
          </p:cNvPr>
          <p:cNvSpPr>
            <a:spLocks noGrp="1"/>
          </p:cNvSpPr>
          <p:nvPr>
            <p:ph type="dt" sz="half" idx="10"/>
          </p:nvPr>
        </p:nvSpPr>
        <p:spPr/>
        <p:txBody>
          <a:bodyPr/>
          <a:lstStyle/>
          <a:p>
            <a:fld id="{6CFB07F7-F22D-4658-81FE-83B6C8455954}" type="datetimeFigureOut">
              <a:rPr lang="en-US" smtClean="0"/>
              <a:t>10/23/2024</a:t>
            </a:fld>
            <a:endParaRPr lang="en-US"/>
          </a:p>
        </p:txBody>
      </p:sp>
      <p:sp>
        <p:nvSpPr>
          <p:cNvPr id="8" name="Footer Placeholder 7">
            <a:extLst>
              <a:ext uri="{FF2B5EF4-FFF2-40B4-BE49-F238E27FC236}">
                <a16:creationId xmlns:a16="http://schemas.microsoft.com/office/drawing/2014/main" id="{A0FA916B-0C0E-4E16-B2B6-6C59C67B07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966B05-80F7-4228-98ED-225D11E71342}"/>
              </a:ext>
            </a:extLst>
          </p:cNvPr>
          <p:cNvSpPr>
            <a:spLocks noGrp="1"/>
          </p:cNvSpPr>
          <p:nvPr>
            <p:ph type="sldNum" sz="quarter" idx="12"/>
          </p:nvPr>
        </p:nvSpPr>
        <p:spPr/>
        <p:txBody>
          <a:bodyPr/>
          <a:lstStyle/>
          <a:p>
            <a:fld id="{A738386F-E857-4218-8CD1-3FEA7A703AA5}" type="slidenum">
              <a:rPr lang="en-US" smtClean="0"/>
              <a:t>‹#›</a:t>
            </a:fld>
            <a:endParaRPr lang="en-US"/>
          </a:p>
        </p:txBody>
      </p:sp>
    </p:spTree>
    <p:extLst>
      <p:ext uri="{BB962C8B-B14F-4D97-AF65-F5344CB8AC3E}">
        <p14:creationId xmlns:p14="http://schemas.microsoft.com/office/powerpoint/2010/main" val="3449833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3571-ED42-4667-93DF-9FCA0CD91E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30A34A-7B69-41A9-BFEB-6EE728CEAEC0}"/>
              </a:ext>
            </a:extLst>
          </p:cNvPr>
          <p:cNvSpPr>
            <a:spLocks noGrp="1"/>
          </p:cNvSpPr>
          <p:nvPr>
            <p:ph type="dt" sz="half" idx="10"/>
          </p:nvPr>
        </p:nvSpPr>
        <p:spPr/>
        <p:txBody>
          <a:bodyPr/>
          <a:lstStyle/>
          <a:p>
            <a:fld id="{6CFB07F7-F22D-4658-81FE-83B6C8455954}" type="datetimeFigureOut">
              <a:rPr lang="en-US" smtClean="0"/>
              <a:t>10/23/2024</a:t>
            </a:fld>
            <a:endParaRPr lang="en-US"/>
          </a:p>
        </p:txBody>
      </p:sp>
      <p:sp>
        <p:nvSpPr>
          <p:cNvPr id="4" name="Footer Placeholder 3">
            <a:extLst>
              <a:ext uri="{FF2B5EF4-FFF2-40B4-BE49-F238E27FC236}">
                <a16:creationId xmlns:a16="http://schemas.microsoft.com/office/drawing/2014/main" id="{C4449CBB-F340-4DD2-B98C-539FF87504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581EC8-535F-429D-BFE2-64BA64ED9CCF}"/>
              </a:ext>
            </a:extLst>
          </p:cNvPr>
          <p:cNvSpPr>
            <a:spLocks noGrp="1"/>
          </p:cNvSpPr>
          <p:nvPr>
            <p:ph type="sldNum" sz="quarter" idx="12"/>
          </p:nvPr>
        </p:nvSpPr>
        <p:spPr/>
        <p:txBody>
          <a:bodyPr/>
          <a:lstStyle/>
          <a:p>
            <a:fld id="{A738386F-E857-4218-8CD1-3FEA7A703AA5}" type="slidenum">
              <a:rPr lang="en-US" smtClean="0"/>
              <a:t>‹#›</a:t>
            </a:fld>
            <a:endParaRPr lang="en-US"/>
          </a:p>
        </p:txBody>
      </p:sp>
    </p:spTree>
    <p:extLst>
      <p:ext uri="{BB962C8B-B14F-4D97-AF65-F5344CB8AC3E}">
        <p14:creationId xmlns:p14="http://schemas.microsoft.com/office/powerpoint/2010/main" val="233241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766DC1-DBF3-44D7-BD19-664849B82248}"/>
              </a:ext>
            </a:extLst>
          </p:cNvPr>
          <p:cNvSpPr>
            <a:spLocks noGrp="1"/>
          </p:cNvSpPr>
          <p:nvPr>
            <p:ph type="dt" sz="half" idx="10"/>
          </p:nvPr>
        </p:nvSpPr>
        <p:spPr/>
        <p:txBody>
          <a:bodyPr/>
          <a:lstStyle/>
          <a:p>
            <a:fld id="{6CFB07F7-F22D-4658-81FE-83B6C8455954}" type="datetimeFigureOut">
              <a:rPr lang="en-US" smtClean="0"/>
              <a:t>10/23/2024</a:t>
            </a:fld>
            <a:endParaRPr lang="en-US"/>
          </a:p>
        </p:txBody>
      </p:sp>
      <p:sp>
        <p:nvSpPr>
          <p:cNvPr id="3" name="Footer Placeholder 2">
            <a:extLst>
              <a:ext uri="{FF2B5EF4-FFF2-40B4-BE49-F238E27FC236}">
                <a16:creationId xmlns:a16="http://schemas.microsoft.com/office/drawing/2014/main" id="{831ACEAF-4833-4EB6-A0BF-82B521AD9E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03C530-E823-4775-BF93-918EBB543C74}"/>
              </a:ext>
            </a:extLst>
          </p:cNvPr>
          <p:cNvSpPr>
            <a:spLocks noGrp="1"/>
          </p:cNvSpPr>
          <p:nvPr>
            <p:ph type="sldNum" sz="quarter" idx="12"/>
          </p:nvPr>
        </p:nvSpPr>
        <p:spPr/>
        <p:txBody>
          <a:bodyPr/>
          <a:lstStyle/>
          <a:p>
            <a:fld id="{A738386F-E857-4218-8CD1-3FEA7A703AA5}" type="slidenum">
              <a:rPr lang="en-US" smtClean="0"/>
              <a:t>‹#›</a:t>
            </a:fld>
            <a:endParaRPr lang="en-US"/>
          </a:p>
        </p:txBody>
      </p:sp>
    </p:spTree>
    <p:extLst>
      <p:ext uri="{BB962C8B-B14F-4D97-AF65-F5344CB8AC3E}">
        <p14:creationId xmlns:p14="http://schemas.microsoft.com/office/powerpoint/2010/main" val="98842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B73B-DE28-497D-A823-BB1C18EAF5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E2D6C3-2F04-4050-9EDE-381674A75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584D0B-057D-44ED-9666-DA2BBFEB5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BE3CD5-85C2-4E7B-B1FC-D3839E7BE8DC}"/>
              </a:ext>
            </a:extLst>
          </p:cNvPr>
          <p:cNvSpPr>
            <a:spLocks noGrp="1"/>
          </p:cNvSpPr>
          <p:nvPr>
            <p:ph type="dt" sz="half" idx="10"/>
          </p:nvPr>
        </p:nvSpPr>
        <p:spPr/>
        <p:txBody>
          <a:bodyPr/>
          <a:lstStyle/>
          <a:p>
            <a:fld id="{6CFB07F7-F22D-4658-81FE-83B6C8455954}" type="datetimeFigureOut">
              <a:rPr lang="en-US" smtClean="0"/>
              <a:t>10/23/2024</a:t>
            </a:fld>
            <a:endParaRPr lang="en-US"/>
          </a:p>
        </p:txBody>
      </p:sp>
      <p:sp>
        <p:nvSpPr>
          <p:cNvPr id="6" name="Footer Placeholder 5">
            <a:extLst>
              <a:ext uri="{FF2B5EF4-FFF2-40B4-BE49-F238E27FC236}">
                <a16:creationId xmlns:a16="http://schemas.microsoft.com/office/drawing/2014/main" id="{E6EF5457-2CBB-4E05-B6C2-C38F52513B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8D583-091E-4A29-B3E1-FB419B012874}"/>
              </a:ext>
            </a:extLst>
          </p:cNvPr>
          <p:cNvSpPr>
            <a:spLocks noGrp="1"/>
          </p:cNvSpPr>
          <p:nvPr>
            <p:ph type="sldNum" sz="quarter" idx="12"/>
          </p:nvPr>
        </p:nvSpPr>
        <p:spPr/>
        <p:txBody>
          <a:bodyPr/>
          <a:lstStyle/>
          <a:p>
            <a:fld id="{A738386F-E857-4218-8CD1-3FEA7A703AA5}" type="slidenum">
              <a:rPr lang="en-US" smtClean="0"/>
              <a:t>‹#›</a:t>
            </a:fld>
            <a:endParaRPr lang="en-US"/>
          </a:p>
        </p:txBody>
      </p:sp>
    </p:spTree>
    <p:extLst>
      <p:ext uri="{BB962C8B-B14F-4D97-AF65-F5344CB8AC3E}">
        <p14:creationId xmlns:p14="http://schemas.microsoft.com/office/powerpoint/2010/main" val="391580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67207-7914-47B4-A20B-3322B1AF03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5F3D5C-8BBE-435E-B295-C3A722BB04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12786C-1F63-4F1C-84A5-EF5AAEDFA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7E4283-A589-48BD-BDA7-903820DCB6C6}"/>
              </a:ext>
            </a:extLst>
          </p:cNvPr>
          <p:cNvSpPr>
            <a:spLocks noGrp="1"/>
          </p:cNvSpPr>
          <p:nvPr>
            <p:ph type="dt" sz="half" idx="10"/>
          </p:nvPr>
        </p:nvSpPr>
        <p:spPr/>
        <p:txBody>
          <a:bodyPr/>
          <a:lstStyle/>
          <a:p>
            <a:fld id="{6CFB07F7-F22D-4658-81FE-83B6C8455954}" type="datetimeFigureOut">
              <a:rPr lang="en-US" smtClean="0"/>
              <a:t>10/23/2024</a:t>
            </a:fld>
            <a:endParaRPr lang="en-US"/>
          </a:p>
        </p:txBody>
      </p:sp>
      <p:sp>
        <p:nvSpPr>
          <p:cNvPr id="6" name="Footer Placeholder 5">
            <a:extLst>
              <a:ext uri="{FF2B5EF4-FFF2-40B4-BE49-F238E27FC236}">
                <a16:creationId xmlns:a16="http://schemas.microsoft.com/office/drawing/2014/main" id="{5CB0C869-19EF-48C7-B695-487944A320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56C807-F838-43E1-8E2B-E809B3346641}"/>
              </a:ext>
            </a:extLst>
          </p:cNvPr>
          <p:cNvSpPr>
            <a:spLocks noGrp="1"/>
          </p:cNvSpPr>
          <p:nvPr>
            <p:ph type="sldNum" sz="quarter" idx="12"/>
          </p:nvPr>
        </p:nvSpPr>
        <p:spPr/>
        <p:txBody>
          <a:bodyPr/>
          <a:lstStyle/>
          <a:p>
            <a:fld id="{A738386F-E857-4218-8CD1-3FEA7A703AA5}" type="slidenum">
              <a:rPr lang="en-US" smtClean="0"/>
              <a:t>‹#›</a:t>
            </a:fld>
            <a:endParaRPr lang="en-US"/>
          </a:p>
        </p:txBody>
      </p:sp>
    </p:spTree>
    <p:extLst>
      <p:ext uri="{BB962C8B-B14F-4D97-AF65-F5344CB8AC3E}">
        <p14:creationId xmlns:p14="http://schemas.microsoft.com/office/powerpoint/2010/main" val="170199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51ABE1-4230-4534-A107-4F2D424CE3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C0AAD5-D009-4C93-A471-2C57D17017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C6D7A-5909-40A6-8AE3-0AD75562D7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B07F7-F22D-4658-81FE-83B6C8455954}" type="datetimeFigureOut">
              <a:rPr lang="en-US" smtClean="0"/>
              <a:t>10/23/2024</a:t>
            </a:fld>
            <a:endParaRPr lang="en-US"/>
          </a:p>
        </p:txBody>
      </p:sp>
      <p:sp>
        <p:nvSpPr>
          <p:cNvPr id="5" name="Footer Placeholder 4">
            <a:extLst>
              <a:ext uri="{FF2B5EF4-FFF2-40B4-BE49-F238E27FC236}">
                <a16:creationId xmlns:a16="http://schemas.microsoft.com/office/drawing/2014/main" id="{B96A4E9D-07DC-4400-8147-A32422F321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145539-5EC6-4076-A0E6-C944BE417A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8386F-E857-4218-8CD1-3FEA7A703AA5}" type="slidenum">
              <a:rPr lang="en-US" smtClean="0"/>
              <a:t>‹#›</a:t>
            </a:fld>
            <a:endParaRPr lang="en-US"/>
          </a:p>
        </p:txBody>
      </p:sp>
    </p:spTree>
    <p:extLst>
      <p:ext uri="{BB962C8B-B14F-4D97-AF65-F5344CB8AC3E}">
        <p14:creationId xmlns:p14="http://schemas.microsoft.com/office/powerpoint/2010/main" val="4121186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fms@childrenshealthhome.org"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upportfms@childrenshealthhome.org"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mailto:supportfms@childrenshealthhome.org" TargetMode="External"/><Relationship Id="rId7" Type="http://schemas.openxmlformats.org/officeDocument/2006/relationships/image" Target="../media/image6.jpeg"/><Relationship Id="rId2" Type="http://schemas.openxmlformats.org/officeDocument/2006/relationships/hyperlink" Target="mailto:fms@childrenshealthome.org" TargetMode="Externa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mailto:nbryl@childrenshealthhome.org" TargetMode="External"/><Relationship Id="rId4" Type="http://schemas.openxmlformats.org/officeDocument/2006/relationships/hyperlink" Target="mailto:jmcelligott@childrenshealthhome.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4406496-0699-439F-B82E-E147DA67E72D}"/>
              </a:ext>
            </a:extLst>
          </p:cNvPr>
          <p:cNvSpPr txBox="1">
            <a:spLocks/>
          </p:cNvSpPr>
          <p:nvPr/>
        </p:nvSpPr>
        <p:spPr>
          <a:xfrm>
            <a:off x="737119" y="365556"/>
            <a:ext cx="10877125" cy="3063444"/>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p>
        </p:txBody>
      </p:sp>
      <p:sp>
        <p:nvSpPr>
          <p:cNvPr id="4" name="Text Placeholder 2">
            <a:extLst>
              <a:ext uri="{FF2B5EF4-FFF2-40B4-BE49-F238E27FC236}">
                <a16:creationId xmlns:a16="http://schemas.microsoft.com/office/drawing/2014/main" id="{32E7C302-6CE6-4807-81FD-37138F8907B9}"/>
              </a:ext>
            </a:extLst>
          </p:cNvPr>
          <p:cNvSpPr txBox="1">
            <a:spLocks/>
          </p:cNvSpPr>
          <p:nvPr/>
        </p:nvSpPr>
        <p:spPr>
          <a:xfrm>
            <a:off x="737119" y="4097739"/>
            <a:ext cx="10877125" cy="1610993"/>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500" dirty="0"/>
          </a:p>
        </p:txBody>
      </p:sp>
      <p:pic>
        <p:nvPicPr>
          <p:cNvPr id="5" name="Picture 4">
            <a:extLst>
              <a:ext uri="{FF2B5EF4-FFF2-40B4-BE49-F238E27FC236}">
                <a16:creationId xmlns:a16="http://schemas.microsoft.com/office/drawing/2014/main" id="{BD6E4B85-BA62-E0B4-BFBE-DE588E0E1E09}"/>
              </a:ext>
            </a:extLst>
          </p:cNvPr>
          <p:cNvPicPr>
            <a:picLocks noChangeAspect="1"/>
          </p:cNvPicPr>
          <p:nvPr/>
        </p:nvPicPr>
        <p:blipFill>
          <a:blip r:embed="rId2"/>
          <a:stretch>
            <a:fillRect/>
          </a:stretch>
        </p:blipFill>
        <p:spPr>
          <a:xfrm>
            <a:off x="2079327" y="1575791"/>
            <a:ext cx="1023480" cy="1077219"/>
          </a:xfrm>
          <a:prstGeom prst="rect">
            <a:avLst/>
          </a:prstGeom>
        </p:spPr>
      </p:pic>
      <p:pic>
        <p:nvPicPr>
          <p:cNvPr id="9" name="Picture 8">
            <a:extLst>
              <a:ext uri="{FF2B5EF4-FFF2-40B4-BE49-F238E27FC236}">
                <a16:creationId xmlns:a16="http://schemas.microsoft.com/office/drawing/2014/main" id="{CCBDEFAC-8395-94D3-2F48-B784E341D937}"/>
              </a:ext>
            </a:extLst>
          </p:cNvPr>
          <p:cNvPicPr>
            <a:picLocks noChangeAspect="1"/>
          </p:cNvPicPr>
          <p:nvPr/>
        </p:nvPicPr>
        <p:blipFill>
          <a:blip r:embed="rId3"/>
          <a:stretch>
            <a:fillRect/>
          </a:stretch>
        </p:blipFill>
        <p:spPr>
          <a:xfrm>
            <a:off x="1488265" y="5260710"/>
            <a:ext cx="9169179" cy="1597290"/>
          </a:xfrm>
          <a:prstGeom prst="rect">
            <a:avLst/>
          </a:prstGeom>
        </p:spPr>
      </p:pic>
      <p:sp>
        <p:nvSpPr>
          <p:cNvPr id="11" name="TextBox 10">
            <a:extLst>
              <a:ext uri="{FF2B5EF4-FFF2-40B4-BE49-F238E27FC236}">
                <a16:creationId xmlns:a16="http://schemas.microsoft.com/office/drawing/2014/main" id="{9CB7D018-255D-2CD7-C3AC-3A29BD02105A}"/>
              </a:ext>
            </a:extLst>
          </p:cNvPr>
          <p:cNvSpPr txBox="1"/>
          <p:nvPr/>
        </p:nvSpPr>
        <p:spPr>
          <a:xfrm>
            <a:off x="3038134" y="1575792"/>
            <a:ext cx="7907744" cy="1077218"/>
          </a:xfrm>
          <a:prstGeom prst="rect">
            <a:avLst/>
          </a:prstGeom>
          <a:noFill/>
        </p:spPr>
        <p:txBody>
          <a:bodyPr wrap="square" rtlCol="0">
            <a:spAutoFit/>
          </a:bodyPr>
          <a:lstStyle/>
          <a:p>
            <a:r>
              <a:rPr lang="en-US" sz="3200" b="1" dirty="0">
                <a:solidFill>
                  <a:srgbClr val="456BB2"/>
                </a:solidFill>
                <a:latin typeface="Euphemia" panose="020B0503040102020104" pitchFamily="34" charset="0"/>
              </a:rPr>
              <a:t>CHHUNY </a:t>
            </a:r>
            <a:r>
              <a:rPr lang="en-US" sz="3200" b="1" u="sng" dirty="0">
                <a:solidFill>
                  <a:srgbClr val="456BB2"/>
                </a:solidFill>
                <a:latin typeface="Euphemia" panose="020B0503040102020104" pitchFamily="34" charset="0"/>
              </a:rPr>
              <a:t>F</a:t>
            </a:r>
            <a:r>
              <a:rPr lang="en-US" sz="3200" b="1" dirty="0">
                <a:solidFill>
                  <a:srgbClr val="456BB2"/>
                </a:solidFill>
                <a:latin typeface="Euphemia" panose="020B0503040102020104" pitchFamily="34" charset="0"/>
              </a:rPr>
              <a:t>inancial </a:t>
            </a:r>
            <a:r>
              <a:rPr lang="en-US" sz="3200" b="1" u="sng" dirty="0">
                <a:solidFill>
                  <a:srgbClr val="456BB2"/>
                </a:solidFill>
                <a:latin typeface="Euphemia" panose="020B0503040102020104" pitchFamily="34" charset="0"/>
              </a:rPr>
              <a:t>M</a:t>
            </a:r>
            <a:r>
              <a:rPr lang="en-US" sz="3200" b="1" dirty="0">
                <a:solidFill>
                  <a:srgbClr val="456BB2"/>
                </a:solidFill>
                <a:latin typeface="Euphemia" panose="020B0503040102020104" pitchFamily="34" charset="0"/>
              </a:rPr>
              <a:t>anagement </a:t>
            </a:r>
            <a:r>
              <a:rPr lang="en-US" sz="3200" b="1" u="sng" dirty="0">
                <a:solidFill>
                  <a:srgbClr val="456BB2"/>
                </a:solidFill>
                <a:latin typeface="Euphemia" panose="020B0503040102020104" pitchFamily="34" charset="0"/>
              </a:rPr>
              <a:t>S</a:t>
            </a:r>
            <a:r>
              <a:rPr lang="en-US" sz="3200" b="1" dirty="0">
                <a:solidFill>
                  <a:srgbClr val="456BB2"/>
                </a:solidFill>
                <a:latin typeface="Euphemia" panose="020B0503040102020104" pitchFamily="34" charset="0"/>
              </a:rPr>
              <a:t>ervices</a:t>
            </a:r>
            <a:endParaRPr lang="en-US" sz="600" dirty="0">
              <a:solidFill>
                <a:srgbClr val="456BB2"/>
              </a:solidFill>
              <a:latin typeface="Euphemia" panose="020B0503040102020104" pitchFamily="34" charset="0"/>
            </a:endParaRPr>
          </a:p>
          <a:p>
            <a:r>
              <a:rPr lang="en-US" sz="1600" i="1" dirty="0">
                <a:solidFill>
                  <a:srgbClr val="A6C3D3"/>
                </a:solidFill>
                <a:latin typeface="Euphemia" panose="020B0503040102020104" pitchFamily="34" charset="0"/>
              </a:rPr>
              <a:t>DOH Children’s Waiver Environmental Modifications, Vehicle Modifications </a:t>
            </a:r>
          </a:p>
          <a:p>
            <a:r>
              <a:rPr lang="en-US" sz="1600" i="1" dirty="0">
                <a:solidFill>
                  <a:srgbClr val="A6C3D3"/>
                </a:solidFill>
                <a:latin typeface="Euphemia" panose="020B0503040102020104" pitchFamily="34" charset="0"/>
              </a:rPr>
              <a:t>&amp; Adaptive Assistive Technology</a:t>
            </a:r>
          </a:p>
        </p:txBody>
      </p:sp>
      <p:sp>
        <p:nvSpPr>
          <p:cNvPr id="13" name="TextBox 12">
            <a:extLst>
              <a:ext uri="{FF2B5EF4-FFF2-40B4-BE49-F238E27FC236}">
                <a16:creationId xmlns:a16="http://schemas.microsoft.com/office/drawing/2014/main" id="{30F3E80D-83AA-4EA3-2201-981D49DC2107}"/>
              </a:ext>
            </a:extLst>
          </p:cNvPr>
          <p:cNvSpPr txBox="1"/>
          <p:nvPr/>
        </p:nvSpPr>
        <p:spPr>
          <a:xfrm>
            <a:off x="2723032" y="4591971"/>
            <a:ext cx="6905297" cy="461665"/>
          </a:xfrm>
          <a:prstGeom prst="rect">
            <a:avLst/>
          </a:prstGeom>
          <a:noFill/>
        </p:spPr>
        <p:txBody>
          <a:bodyPr wrap="square">
            <a:spAutoFit/>
          </a:bodyPr>
          <a:lstStyle/>
          <a:p>
            <a:r>
              <a:rPr lang="en-US" sz="2400" dirty="0">
                <a:solidFill>
                  <a:srgbClr val="456BB2"/>
                </a:solidFill>
              </a:rPr>
              <a:t>https://www.childrenshealthhome.com/fms-waiver/</a:t>
            </a:r>
          </a:p>
        </p:txBody>
      </p:sp>
      <p:pic>
        <p:nvPicPr>
          <p:cNvPr id="2" name="Picture 1">
            <a:extLst>
              <a:ext uri="{FF2B5EF4-FFF2-40B4-BE49-F238E27FC236}">
                <a16:creationId xmlns:a16="http://schemas.microsoft.com/office/drawing/2014/main" id="{41EC44A2-4EC2-D6DE-A08B-766A44CE6928}"/>
              </a:ext>
            </a:extLst>
          </p:cNvPr>
          <p:cNvPicPr>
            <a:picLocks noChangeAspect="1"/>
          </p:cNvPicPr>
          <p:nvPr/>
        </p:nvPicPr>
        <p:blipFill>
          <a:blip r:embed="rId4"/>
          <a:stretch>
            <a:fillRect/>
          </a:stretch>
        </p:blipFill>
        <p:spPr>
          <a:xfrm>
            <a:off x="4157905" y="3086143"/>
            <a:ext cx="3876190" cy="685714"/>
          </a:xfrm>
          <a:prstGeom prst="rect">
            <a:avLst/>
          </a:prstGeom>
        </p:spPr>
      </p:pic>
    </p:spTree>
    <p:extLst>
      <p:ext uri="{BB962C8B-B14F-4D97-AF65-F5344CB8AC3E}">
        <p14:creationId xmlns:p14="http://schemas.microsoft.com/office/powerpoint/2010/main" val="3946894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236474" y="2001910"/>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10</a:t>
            </a:fld>
            <a:endParaRPr lang="en-US" dirty="0"/>
          </a:p>
        </p:txBody>
      </p:sp>
      <p:sp>
        <p:nvSpPr>
          <p:cNvPr id="2" name="TextBox 1">
            <a:extLst>
              <a:ext uri="{FF2B5EF4-FFF2-40B4-BE49-F238E27FC236}">
                <a16:creationId xmlns:a16="http://schemas.microsoft.com/office/drawing/2014/main" id="{B98BD2B0-EF66-1D7F-D9E6-A51FD239068D}"/>
              </a:ext>
            </a:extLst>
          </p:cNvPr>
          <p:cNvSpPr txBox="1"/>
          <p:nvPr/>
        </p:nvSpPr>
        <p:spPr>
          <a:xfrm>
            <a:off x="3105325" y="486293"/>
            <a:ext cx="5981350" cy="769441"/>
          </a:xfrm>
          <a:prstGeom prst="rect">
            <a:avLst/>
          </a:prstGeom>
          <a:noFill/>
        </p:spPr>
        <p:txBody>
          <a:bodyPr wrap="square" rtlCol="0">
            <a:spAutoFit/>
          </a:bodyPr>
          <a:lstStyle/>
          <a:p>
            <a:pPr algn="ctr"/>
            <a:r>
              <a:rPr lang="en-US" sz="4400" b="1" dirty="0">
                <a:solidFill>
                  <a:srgbClr val="456BB2"/>
                </a:solidFill>
              </a:rPr>
              <a:t>Pre-Project Phase</a:t>
            </a:r>
            <a:endParaRPr lang="en-US" b="1" dirty="0">
              <a:solidFill>
                <a:srgbClr val="456BB2"/>
              </a:solidFill>
            </a:endParaRPr>
          </a:p>
        </p:txBody>
      </p:sp>
      <p:sp>
        <p:nvSpPr>
          <p:cNvPr id="5" name="TextBox 4">
            <a:extLst>
              <a:ext uri="{FF2B5EF4-FFF2-40B4-BE49-F238E27FC236}">
                <a16:creationId xmlns:a16="http://schemas.microsoft.com/office/drawing/2014/main" id="{6C5C972F-68C7-35C2-4936-8E89D2549F71}"/>
              </a:ext>
            </a:extLst>
          </p:cNvPr>
          <p:cNvSpPr txBox="1"/>
          <p:nvPr/>
        </p:nvSpPr>
        <p:spPr>
          <a:xfrm>
            <a:off x="2307936" y="1348213"/>
            <a:ext cx="7576127" cy="419961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The FMS will discuss the results of the evaluation with the evaluator and clarify any concerns. </a:t>
            </a:r>
          </a:p>
          <a:p>
            <a:pPr marL="342900" indent="-342900">
              <a:lnSpc>
                <a:spcPct val="150000"/>
              </a:lnSpc>
              <a:buFont typeface="Arial" panose="020B0604020202020204" pitchFamily="34" charset="0"/>
              <a:buChar char="•"/>
            </a:pPr>
            <a:r>
              <a:rPr lang="en-US" sz="2000" dirty="0"/>
              <a:t>If project can proceed:</a:t>
            </a:r>
          </a:p>
          <a:p>
            <a:pPr marL="800100" lvl="1" indent="-342900">
              <a:lnSpc>
                <a:spcPct val="150000"/>
              </a:lnSpc>
              <a:buFont typeface="Arial" panose="020B0604020202020204" pitchFamily="34" charset="0"/>
              <a:buChar char="•"/>
            </a:pPr>
            <a:r>
              <a:rPr lang="en-US" sz="2000" dirty="0"/>
              <a:t>The FMS will notify CM that the case conference is required. </a:t>
            </a:r>
          </a:p>
          <a:p>
            <a:pPr marL="800100" lvl="1" indent="-342900">
              <a:lnSpc>
                <a:spcPct val="150000"/>
              </a:lnSpc>
              <a:buFont typeface="Arial" panose="020B0604020202020204" pitchFamily="34" charset="0"/>
              <a:buChar char="•"/>
            </a:pPr>
            <a:r>
              <a:rPr lang="en-US" sz="2000" dirty="0"/>
              <a:t>The FMS will now use Doodle for scheduling all case conferences.</a:t>
            </a:r>
          </a:p>
          <a:p>
            <a:pPr marL="800100" lvl="1" indent="-342900">
              <a:lnSpc>
                <a:spcPct val="150000"/>
              </a:lnSpc>
              <a:buFont typeface="Arial" panose="020B0604020202020204" pitchFamily="34" charset="0"/>
              <a:buChar char="•"/>
            </a:pPr>
            <a:r>
              <a:rPr lang="en-US" sz="2000" dirty="0"/>
              <a:t>Process:</a:t>
            </a:r>
          </a:p>
          <a:p>
            <a:pPr marL="1257300" lvl="2" indent="-342900">
              <a:lnSpc>
                <a:spcPct val="150000"/>
              </a:lnSpc>
              <a:buFont typeface="Arial" panose="020B0604020202020204" pitchFamily="34" charset="0"/>
              <a:buChar char="•"/>
            </a:pPr>
            <a:r>
              <a:rPr lang="en-US" sz="2000" dirty="0"/>
              <a:t>The FMS will notify CM via the FMS form that the project is ready to proceed to the pre-project case conference. </a:t>
            </a:r>
          </a:p>
        </p:txBody>
      </p:sp>
      <p:pic>
        <p:nvPicPr>
          <p:cNvPr id="3" name="Picture 2">
            <a:extLst>
              <a:ext uri="{FF2B5EF4-FFF2-40B4-BE49-F238E27FC236}">
                <a16:creationId xmlns:a16="http://schemas.microsoft.com/office/drawing/2014/main" id="{4A05BE94-7E10-8D3A-2299-1B3FD54F1882}"/>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2427822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EEE90-1E72-36D2-0D66-161191B9C8D3}"/>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165FA99-E3F3-0178-8535-11A7E570A815}"/>
              </a:ext>
            </a:extLst>
          </p:cNvPr>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2605E86B-097E-C4F9-DC34-F1622190FC30}"/>
              </a:ext>
            </a:extLst>
          </p:cNvPr>
          <p:cNvSpPr txBox="1">
            <a:spLocks/>
          </p:cNvSpPr>
          <p:nvPr/>
        </p:nvSpPr>
        <p:spPr>
          <a:xfrm>
            <a:off x="2236474" y="2001910"/>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a:extLst>
              <a:ext uri="{FF2B5EF4-FFF2-40B4-BE49-F238E27FC236}">
                <a16:creationId xmlns:a16="http://schemas.microsoft.com/office/drawing/2014/main" id="{40A4F79B-F3E6-0820-6DD8-D5788C68BCAF}"/>
              </a:ext>
            </a:extLst>
          </p:cNvPr>
          <p:cNvSpPr>
            <a:spLocks noGrp="1"/>
          </p:cNvSpPr>
          <p:nvPr>
            <p:ph type="sldNum" sz="quarter" idx="11"/>
          </p:nvPr>
        </p:nvSpPr>
        <p:spPr/>
        <p:txBody>
          <a:bodyPr/>
          <a:lstStyle/>
          <a:p>
            <a:fld id="{B190CEBF-A228-4FD0-8E5A-C5F10D243E0B}" type="slidenum">
              <a:rPr lang="en-US" smtClean="0"/>
              <a:t>11</a:t>
            </a:fld>
            <a:endParaRPr lang="en-US" dirty="0"/>
          </a:p>
        </p:txBody>
      </p:sp>
      <p:sp>
        <p:nvSpPr>
          <p:cNvPr id="2" name="TextBox 1">
            <a:extLst>
              <a:ext uri="{FF2B5EF4-FFF2-40B4-BE49-F238E27FC236}">
                <a16:creationId xmlns:a16="http://schemas.microsoft.com/office/drawing/2014/main" id="{59A11A4B-BB01-1660-5C71-4160421CC8CC}"/>
              </a:ext>
            </a:extLst>
          </p:cNvPr>
          <p:cNvSpPr txBox="1"/>
          <p:nvPr/>
        </p:nvSpPr>
        <p:spPr>
          <a:xfrm>
            <a:off x="3105325" y="486293"/>
            <a:ext cx="5981350" cy="769441"/>
          </a:xfrm>
          <a:prstGeom prst="rect">
            <a:avLst/>
          </a:prstGeom>
          <a:noFill/>
        </p:spPr>
        <p:txBody>
          <a:bodyPr wrap="square" rtlCol="0">
            <a:spAutoFit/>
          </a:bodyPr>
          <a:lstStyle/>
          <a:p>
            <a:pPr algn="ctr"/>
            <a:r>
              <a:rPr lang="en-US" sz="4400" b="1" dirty="0">
                <a:solidFill>
                  <a:srgbClr val="456BB2"/>
                </a:solidFill>
              </a:rPr>
              <a:t>Pre-Project Phase</a:t>
            </a:r>
            <a:endParaRPr lang="en-US" b="1" dirty="0">
              <a:solidFill>
                <a:srgbClr val="456BB2"/>
              </a:solidFill>
            </a:endParaRPr>
          </a:p>
        </p:txBody>
      </p:sp>
      <p:sp>
        <p:nvSpPr>
          <p:cNvPr id="5" name="TextBox 4">
            <a:extLst>
              <a:ext uri="{FF2B5EF4-FFF2-40B4-BE49-F238E27FC236}">
                <a16:creationId xmlns:a16="http://schemas.microsoft.com/office/drawing/2014/main" id="{BD47AF17-20D0-1702-4843-2AC12D5414BA}"/>
              </a:ext>
            </a:extLst>
          </p:cNvPr>
          <p:cNvSpPr txBox="1"/>
          <p:nvPr/>
        </p:nvSpPr>
        <p:spPr>
          <a:xfrm>
            <a:off x="2307936" y="1348213"/>
            <a:ext cx="7576127" cy="466127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The FMS will include in this update, a link to Doodle.</a:t>
            </a:r>
          </a:p>
          <a:p>
            <a:pPr marL="342900" indent="-342900">
              <a:lnSpc>
                <a:spcPct val="150000"/>
              </a:lnSpc>
              <a:buFont typeface="Arial" panose="020B0604020202020204" pitchFamily="34" charset="0"/>
              <a:buChar char="•"/>
            </a:pPr>
            <a:r>
              <a:rPr lang="en-US" sz="2000" dirty="0"/>
              <a:t>Doodle link will show the FMS availability for a case conference. </a:t>
            </a:r>
          </a:p>
          <a:p>
            <a:pPr marL="342900" indent="-342900">
              <a:lnSpc>
                <a:spcPct val="150000"/>
              </a:lnSpc>
              <a:buFont typeface="Arial" panose="020B0604020202020204" pitchFamily="34" charset="0"/>
              <a:buChar char="•"/>
            </a:pPr>
            <a:r>
              <a:rPr lang="en-US" sz="2000" dirty="0"/>
              <a:t>CM should coordinate with the family and determine the best date for a case conference based on FMS’ availability. </a:t>
            </a:r>
          </a:p>
          <a:p>
            <a:pPr marL="800100" lvl="1" indent="-342900">
              <a:lnSpc>
                <a:spcPct val="150000"/>
              </a:lnSpc>
              <a:buFont typeface="Arial" panose="020B0604020202020204" pitchFamily="34" charset="0"/>
              <a:buChar char="•"/>
            </a:pPr>
            <a:r>
              <a:rPr lang="en-US" sz="2000" dirty="0"/>
              <a:t>If the evaluator is the project manager, they should also be on the call.</a:t>
            </a:r>
          </a:p>
          <a:p>
            <a:pPr marL="342900" indent="-342900">
              <a:lnSpc>
                <a:spcPct val="150000"/>
              </a:lnSpc>
              <a:buFont typeface="Arial" panose="020B0604020202020204" pitchFamily="34" charset="0"/>
              <a:buChar char="•"/>
            </a:pPr>
            <a:r>
              <a:rPr lang="en-US" sz="2000" dirty="0"/>
              <a:t>This link will include several dates/times for availability and will be sent to other CMs who need to schedule the case conference for their project. Be sure to check back to confirm if the time/date is still available frequently.</a:t>
            </a:r>
          </a:p>
        </p:txBody>
      </p:sp>
      <p:pic>
        <p:nvPicPr>
          <p:cNvPr id="3" name="Picture 2">
            <a:extLst>
              <a:ext uri="{FF2B5EF4-FFF2-40B4-BE49-F238E27FC236}">
                <a16:creationId xmlns:a16="http://schemas.microsoft.com/office/drawing/2014/main" id="{4DDF7D56-EDAE-CA79-31E0-9C5127F1AEE6}"/>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1857885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C37C8-3EA1-C38F-1542-64F552233669}"/>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6711911-4D32-C5DB-2143-E66761D7DAD3}"/>
              </a:ext>
            </a:extLst>
          </p:cNvPr>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B636B7CE-5FD0-A90C-FD17-135FE4DCC5C0}"/>
              </a:ext>
            </a:extLst>
          </p:cNvPr>
          <p:cNvSpPr txBox="1">
            <a:spLocks/>
          </p:cNvSpPr>
          <p:nvPr/>
        </p:nvSpPr>
        <p:spPr>
          <a:xfrm>
            <a:off x="2236474" y="2001910"/>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a:extLst>
              <a:ext uri="{FF2B5EF4-FFF2-40B4-BE49-F238E27FC236}">
                <a16:creationId xmlns:a16="http://schemas.microsoft.com/office/drawing/2014/main" id="{07DB5CA6-50FC-E919-EDB2-3F0592002877}"/>
              </a:ext>
            </a:extLst>
          </p:cNvPr>
          <p:cNvSpPr>
            <a:spLocks noGrp="1"/>
          </p:cNvSpPr>
          <p:nvPr>
            <p:ph type="sldNum" sz="quarter" idx="11"/>
          </p:nvPr>
        </p:nvSpPr>
        <p:spPr/>
        <p:txBody>
          <a:bodyPr/>
          <a:lstStyle/>
          <a:p>
            <a:fld id="{B190CEBF-A228-4FD0-8E5A-C5F10D243E0B}" type="slidenum">
              <a:rPr lang="en-US" smtClean="0"/>
              <a:t>12</a:t>
            </a:fld>
            <a:endParaRPr lang="en-US" dirty="0"/>
          </a:p>
        </p:txBody>
      </p:sp>
      <p:sp>
        <p:nvSpPr>
          <p:cNvPr id="2" name="TextBox 1">
            <a:extLst>
              <a:ext uri="{FF2B5EF4-FFF2-40B4-BE49-F238E27FC236}">
                <a16:creationId xmlns:a16="http://schemas.microsoft.com/office/drawing/2014/main" id="{6A8801FE-8497-BEB1-04EE-99FBB91DFDE9}"/>
              </a:ext>
            </a:extLst>
          </p:cNvPr>
          <p:cNvSpPr txBox="1"/>
          <p:nvPr/>
        </p:nvSpPr>
        <p:spPr>
          <a:xfrm>
            <a:off x="3105325" y="486293"/>
            <a:ext cx="5981350" cy="769441"/>
          </a:xfrm>
          <a:prstGeom prst="rect">
            <a:avLst/>
          </a:prstGeom>
          <a:noFill/>
        </p:spPr>
        <p:txBody>
          <a:bodyPr wrap="square" rtlCol="0">
            <a:spAutoFit/>
          </a:bodyPr>
          <a:lstStyle/>
          <a:p>
            <a:pPr algn="ctr"/>
            <a:r>
              <a:rPr lang="en-US" sz="4400" b="1" dirty="0">
                <a:solidFill>
                  <a:srgbClr val="456BB2"/>
                </a:solidFill>
              </a:rPr>
              <a:t>Pre-Project Phase</a:t>
            </a:r>
            <a:endParaRPr lang="en-US" b="1" dirty="0">
              <a:solidFill>
                <a:srgbClr val="456BB2"/>
              </a:solidFill>
            </a:endParaRPr>
          </a:p>
        </p:txBody>
      </p:sp>
      <p:sp>
        <p:nvSpPr>
          <p:cNvPr id="5" name="TextBox 4">
            <a:extLst>
              <a:ext uri="{FF2B5EF4-FFF2-40B4-BE49-F238E27FC236}">
                <a16:creationId xmlns:a16="http://schemas.microsoft.com/office/drawing/2014/main" id="{B803EC5D-CD17-6D7D-FAA2-B42AC4B3A560}"/>
              </a:ext>
            </a:extLst>
          </p:cNvPr>
          <p:cNvSpPr txBox="1"/>
          <p:nvPr/>
        </p:nvSpPr>
        <p:spPr>
          <a:xfrm>
            <a:off x="2307936" y="1348213"/>
            <a:ext cx="7576127" cy="37379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Family should be notified of several scheduling options in case a previously open spot is taken. </a:t>
            </a:r>
          </a:p>
          <a:p>
            <a:pPr marL="342900" indent="-342900">
              <a:lnSpc>
                <a:spcPct val="150000"/>
              </a:lnSpc>
              <a:buFont typeface="Arial" panose="020B0604020202020204" pitchFamily="34" charset="0"/>
              <a:buChar char="•"/>
            </a:pPr>
            <a:r>
              <a:rPr lang="en-US" sz="2000" dirty="0"/>
              <a:t>Once CM chooses an open meeting date/time, it will automatically populate on the FMS schedule. </a:t>
            </a:r>
          </a:p>
          <a:p>
            <a:pPr marL="342900" indent="-342900">
              <a:lnSpc>
                <a:spcPct val="150000"/>
              </a:lnSpc>
              <a:buFont typeface="Arial" panose="020B0604020202020204" pitchFamily="34" charset="0"/>
              <a:buChar char="•"/>
            </a:pPr>
            <a:r>
              <a:rPr lang="en-US" sz="2000" dirty="0"/>
              <a:t>CM will receive confirmation that the meeting is scheduled via an email from Doodle.</a:t>
            </a:r>
          </a:p>
          <a:p>
            <a:pPr marL="342900" indent="-342900">
              <a:lnSpc>
                <a:spcPct val="150000"/>
              </a:lnSpc>
              <a:buFont typeface="Arial" panose="020B0604020202020204" pitchFamily="34" charset="0"/>
              <a:buChar char="•"/>
            </a:pPr>
            <a:r>
              <a:rPr lang="en-US" sz="2000" dirty="0"/>
              <a:t>Please do not email FMS@ inbox to confirm if the meeting has been scheduled. </a:t>
            </a:r>
          </a:p>
        </p:txBody>
      </p:sp>
      <p:pic>
        <p:nvPicPr>
          <p:cNvPr id="3" name="Picture 2">
            <a:extLst>
              <a:ext uri="{FF2B5EF4-FFF2-40B4-BE49-F238E27FC236}">
                <a16:creationId xmlns:a16="http://schemas.microsoft.com/office/drawing/2014/main" id="{DCEFCC70-A57D-7C41-E847-4ADBEE150AC2}"/>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2164573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D71E9-7BFF-E66A-FA1F-D5751662D3BA}"/>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20D213A-EFE4-C4B4-7DA0-65CFBCC892F4}"/>
              </a:ext>
            </a:extLst>
          </p:cNvPr>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4A265BC9-3C13-D3D0-FE02-57FC3B3F82C8}"/>
              </a:ext>
            </a:extLst>
          </p:cNvPr>
          <p:cNvSpPr txBox="1">
            <a:spLocks/>
          </p:cNvSpPr>
          <p:nvPr/>
        </p:nvSpPr>
        <p:spPr>
          <a:xfrm>
            <a:off x="2236474" y="2001910"/>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a:extLst>
              <a:ext uri="{FF2B5EF4-FFF2-40B4-BE49-F238E27FC236}">
                <a16:creationId xmlns:a16="http://schemas.microsoft.com/office/drawing/2014/main" id="{17D799C4-1C19-E045-029C-51A0878BB748}"/>
              </a:ext>
            </a:extLst>
          </p:cNvPr>
          <p:cNvSpPr>
            <a:spLocks noGrp="1"/>
          </p:cNvSpPr>
          <p:nvPr>
            <p:ph type="sldNum" sz="quarter" idx="11"/>
          </p:nvPr>
        </p:nvSpPr>
        <p:spPr/>
        <p:txBody>
          <a:bodyPr/>
          <a:lstStyle/>
          <a:p>
            <a:fld id="{B190CEBF-A228-4FD0-8E5A-C5F10D243E0B}" type="slidenum">
              <a:rPr lang="en-US" smtClean="0"/>
              <a:t>13</a:t>
            </a:fld>
            <a:endParaRPr lang="en-US" dirty="0"/>
          </a:p>
        </p:txBody>
      </p:sp>
      <p:sp>
        <p:nvSpPr>
          <p:cNvPr id="2" name="TextBox 1">
            <a:extLst>
              <a:ext uri="{FF2B5EF4-FFF2-40B4-BE49-F238E27FC236}">
                <a16:creationId xmlns:a16="http://schemas.microsoft.com/office/drawing/2014/main" id="{C0ED84F9-954B-137E-DCD2-92D4238C0F03}"/>
              </a:ext>
            </a:extLst>
          </p:cNvPr>
          <p:cNvSpPr txBox="1"/>
          <p:nvPr/>
        </p:nvSpPr>
        <p:spPr>
          <a:xfrm>
            <a:off x="3105325" y="486293"/>
            <a:ext cx="5981350" cy="769441"/>
          </a:xfrm>
          <a:prstGeom prst="rect">
            <a:avLst/>
          </a:prstGeom>
          <a:noFill/>
        </p:spPr>
        <p:txBody>
          <a:bodyPr wrap="square" rtlCol="0">
            <a:spAutoFit/>
          </a:bodyPr>
          <a:lstStyle/>
          <a:p>
            <a:pPr algn="ctr"/>
            <a:r>
              <a:rPr lang="en-US" sz="4400" b="1" dirty="0">
                <a:solidFill>
                  <a:srgbClr val="456BB2"/>
                </a:solidFill>
              </a:rPr>
              <a:t>Pre-Project Phase</a:t>
            </a:r>
            <a:endParaRPr lang="en-US" b="1" dirty="0">
              <a:solidFill>
                <a:srgbClr val="456BB2"/>
              </a:solidFill>
            </a:endParaRPr>
          </a:p>
        </p:txBody>
      </p:sp>
      <p:sp>
        <p:nvSpPr>
          <p:cNvPr id="5" name="TextBox 4">
            <a:extLst>
              <a:ext uri="{FF2B5EF4-FFF2-40B4-BE49-F238E27FC236}">
                <a16:creationId xmlns:a16="http://schemas.microsoft.com/office/drawing/2014/main" id="{1B459869-E932-CAF8-C38B-026FA84AB83E}"/>
              </a:ext>
            </a:extLst>
          </p:cNvPr>
          <p:cNvSpPr txBox="1"/>
          <p:nvPr/>
        </p:nvSpPr>
        <p:spPr>
          <a:xfrm>
            <a:off x="2307936" y="1348213"/>
            <a:ext cx="7576127" cy="37379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Doodle link should be used only for case conferences (PPE and Service Request).</a:t>
            </a:r>
          </a:p>
          <a:p>
            <a:pPr marL="342900" indent="-342900">
              <a:lnSpc>
                <a:spcPct val="150000"/>
              </a:lnSpc>
              <a:buFont typeface="Arial" panose="020B0604020202020204" pitchFamily="34" charset="0"/>
              <a:buChar char="•"/>
            </a:pPr>
            <a:r>
              <a:rPr lang="en-US" sz="2000" dirty="0"/>
              <a:t>CM will be required to identify the project # and member name when scheduling with Doodle so the FMS can confirm the meeting is for the case conference process.</a:t>
            </a:r>
          </a:p>
          <a:p>
            <a:pPr marL="342900" indent="-342900">
              <a:lnSpc>
                <a:spcPct val="150000"/>
              </a:lnSpc>
              <a:buFont typeface="Arial" panose="020B0604020202020204" pitchFamily="34" charset="0"/>
              <a:buChar char="•"/>
            </a:pPr>
            <a:r>
              <a:rPr lang="en-US" sz="2000" dirty="0"/>
              <a:t>Any meetings scheduled via Doodle that are not related to a project at the case conference stage will be automatically canceled by the FMS.</a:t>
            </a:r>
          </a:p>
        </p:txBody>
      </p:sp>
      <p:pic>
        <p:nvPicPr>
          <p:cNvPr id="3" name="Picture 2">
            <a:extLst>
              <a:ext uri="{FF2B5EF4-FFF2-40B4-BE49-F238E27FC236}">
                <a16:creationId xmlns:a16="http://schemas.microsoft.com/office/drawing/2014/main" id="{76D0C8DE-6211-E18F-914D-94F61E488E87}"/>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2158104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236474" y="2001910"/>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14</a:t>
            </a:fld>
            <a:endParaRPr lang="en-US" dirty="0"/>
          </a:p>
        </p:txBody>
      </p:sp>
      <p:sp>
        <p:nvSpPr>
          <p:cNvPr id="2" name="TextBox 1">
            <a:extLst>
              <a:ext uri="{FF2B5EF4-FFF2-40B4-BE49-F238E27FC236}">
                <a16:creationId xmlns:a16="http://schemas.microsoft.com/office/drawing/2014/main" id="{B98BD2B0-EF66-1D7F-D9E6-A51FD239068D}"/>
              </a:ext>
            </a:extLst>
          </p:cNvPr>
          <p:cNvSpPr txBox="1"/>
          <p:nvPr/>
        </p:nvSpPr>
        <p:spPr>
          <a:xfrm>
            <a:off x="3105325" y="486293"/>
            <a:ext cx="5981350" cy="769441"/>
          </a:xfrm>
          <a:prstGeom prst="rect">
            <a:avLst/>
          </a:prstGeom>
          <a:noFill/>
        </p:spPr>
        <p:txBody>
          <a:bodyPr wrap="square" rtlCol="0">
            <a:spAutoFit/>
          </a:bodyPr>
          <a:lstStyle/>
          <a:p>
            <a:pPr algn="ctr"/>
            <a:r>
              <a:rPr lang="en-US" sz="4400" b="1" dirty="0">
                <a:solidFill>
                  <a:srgbClr val="456BB2"/>
                </a:solidFill>
              </a:rPr>
              <a:t>Pre-Project Phase</a:t>
            </a:r>
            <a:endParaRPr lang="en-US" b="1" dirty="0">
              <a:solidFill>
                <a:srgbClr val="456BB2"/>
              </a:solidFill>
            </a:endParaRPr>
          </a:p>
        </p:txBody>
      </p:sp>
      <p:sp>
        <p:nvSpPr>
          <p:cNvPr id="5" name="TextBox 4">
            <a:extLst>
              <a:ext uri="{FF2B5EF4-FFF2-40B4-BE49-F238E27FC236}">
                <a16:creationId xmlns:a16="http://schemas.microsoft.com/office/drawing/2014/main" id="{6C5C972F-68C7-35C2-4936-8E89D2549F71}"/>
              </a:ext>
            </a:extLst>
          </p:cNvPr>
          <p:cNvSpPr txBox="1"/>
          <p:nvPr/>
        </p:nvSpPr>
        <p:spPr>
          <a:xfrm>
            <a:off x="2307936" y="1407015"/>
            <a:ext cx="7576127" cy="28146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Case Conference cont’d:</a:t>
            </a:r>
          </a:p>
          <a:p>
            <a:pPr marL="800100" lvl="1" indent="-342900">
              <a:lnSpc>
                <a:spcPct val="150000"/>
              </a:lnSpc>
              <a:buFont typeface="Arial" panose="020B0604020202020204" pitchFamily="34" charset="0"/>
              <a:buChar char="•"/>
            </a:pPr>
            <a:r>
              <a:rPr lang="en-US" sz="2000" dirty="0"/>
              <a:t>This is the opportunity for the family to speak with the FMS about the pending project and evaluation. </a:t>
            </a:r>
          </a:p>
          <a:p>
            <a:pPr marL="800100" lvl="1" indent="-342900">
              <a:lnSpc>
                <a:spcPct val="150000"/>
              </a:lnSpc>
              <a:buFont typeface="Arial" panose="020B0604020202020204" pitchFamily="34" charset="0"/>
              <a:buChar char="•"/>
            </a:pPr>
            <a:r>
              <a:rPr lang="en-US" sz="2000" dirty="0"/>
              <a:t>Prior to the conference, the family should not be contacting the FMS to discuss the evaluation findings. These communications should be filtered through the CM. </a:t>
            </a:r>
          </a:p>
        </p:txBody>
      </p:sp>
      <p:pic>
        <p:nvPicPr>
          <p:cNvPr id="3" name="Picture 2">
            <a:extLst>
              <a:ext uri="{FF2B5EF4-FFF2-40B4-BE49-F238E27FC236}">
                <a16:creationId xmlns:a16="http://schemas.microsoft.com/office/drawing/2014/main" id="{1294ECDB-B1D4-DC1C-C80A-9BFAA14C77F6}"/>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778224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15</a:t>
            </a:fld>
            <a:endParaRPr lang="en-US" dirty="0"/>
          </a:p>
        </p:txBody>
      </p:sp>
      <p:sp>
        <p:nvSpPr>
          <p:cNvPr id="2" name="TextBox 1">
            <a:extLst>
              <a:ext uri="{FF2B5EF4-FFF2-40B4-BE49-F238E27FC236}">
                <a16:creationId xmlns:a16="http://schemas.microsoft.com/office/drawing/2014/main" id="{B98BD2B0-EF66-1D7F-D9E6-A51FD239068D}"/>
              </a:ext>
            </a:extLst>
          </p:cNvPr>
          <p:cNvSpPr txBox="1"/>
          <p:nvPr/>
        </p:nvSpPr>
        <p:spPr>
          <a:xfrm>
            <a:off x="3105325" y="486293"/>
            <a:ext cx="5981350" cy="769441"/>
          </a:xfrm>
          <a:prstGeom prst="rect">
            <a:avLst/>
          </a:prstGeom>
          <a:noFill/>
        </p:spPr>
        <p:txBody>
          <a:bodyPr wrap="square" rtlCol="0">
            <a:spAutoFit/>
          </a:bodyPr>
          <a:lstStyle/>
          <a:p>
            <a:pPr algn="ctr"/>
            <a:r>
              <a:rPr lang="en-US" sz="4400" b="1" dirty="0">
                <a:solidFill>
                  <a:srgbClr val="456BB2"/>
                </a:solidFill>
              </a:rPr>
              <a:t>Pre-Project Phase</a:t>
            </a:r>
            <a:endParaRPr lang="en-US" b="1" dirty="0">
              <a:solidFill>
                <a:srgbClr val="456BB2"/>
              </a:solidFill>
            </a:endParaRPr>
          </a:p>
        </p:txBody>
      </p:sp>
      <p:sp>
        <p:nvSpPr>
          <p:cNvPr id="5" name="TextBox 4">
            <a:extLst>
              <a:ext uri="{FF2B5EF4-FFF2-40B4-BE49-F238E27FC236}">
                <a16:creationId xmlns:a16="http://schemas.microsoft.com/office/drawing/2014/main" id="{6C5C972F-68C7-35C2-4936-8E89D2549F71}"/>
              </a:ext>
            </a:extLst>
          </p:cNvPr>
          <p:cNvSpPr txBox="1"/>
          <p:nvPr/>
        </p:nvSpPr>
        <p:spPr>
          <a:xfrm>
            <a:off x="2307936" y="1407015"/>
            <a:ext cx="7576127" cy="419961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If the project cannot proceed:</a:t>
            </a:r>
          </a:p>
          <a:p>
            <a:pPr marL="800100" lvl="1" indent="-342900">
              <a:lnSpc>
                <a:spcPct val="150000"/>
              </a:lnSpc>
              <a:buFont typeface="Arial" panose="020B0604020202020204" pitchFamily="34" charset="0"/>
              <a:buChar char="•"/>
            </a:pPr>
            <a:r>
              <a:rPr lang="en-US" sz="2000" dirty="0"/>
              <a:t>FMS will notify CM and family by providing the Notice of Decision (NOD) if required.</a:t>
            </a:r>
          </a:p>
          <a:p>
            <a:pPr marL="800100" lvl="1" indent="-342900">
              <a:lnSpc>
                <a:spcPct val="150000"/>
              </a:lnSpc>
              <a:buFont typeface="Arial" panose="020B0604020202020204" pitchFamily="34" charset="0"/>
              <a:buChar char="•"/>
            </a:pPr>
            <a:r>
              <a:rPr lang="en-US" sz="2000" dirty="0"/>
              <a:t>The NOD provides the family the opportunity to file for a fair hearing if they do not agree with the decision. </a:t>
            </a:r>
          </a:p>
          <a:p>
            <a:pPr marL="800100" lvl="1" indent="-342900">
              <a:lnSpc>
                <a:spcPct val="150000"/>
              </a:lnSpc>
              <a:buFont typeface="Arial" panose="020B0604020202020204" pitchFamily="34" charset="0"/>
              <a:buChar char="•"/>
            </a:pPr>
            <a:r>
              <a:rPr lang="en-US" sz="2000" dirty="0"/>
              <a:t>CMs should not be referring families to the FMS to discuss why a project was denied. The CM is responsible for discussing the NOD with the family and assisting with next steps (ex. </a:t>
            </a:r>
            <a:r>
              <a:rPr lang="en-US" dirty="0"/>
              <a:t>p</a:t>
            </a:r>
            <a:r>
              <a:rPr lang="en-US" sz="1800" dirty="0">
                <a:effectLst/>
              </a:rPr>
              <a:t>ursuing alternative course of action, filing for Fair Rights Hearing, </a:t>
            </a:r>
            <a:r>
              <a:rPr lang="en-US" sz="1800" dirty="0" err="1">
                <a:effectLst/>
              </a:rPr>
              <a:t>etc</a:t>
            </a:r>
            <a:r>
              <a:rPr lang="en-US" sz="2000" dirty="0"/>
              <a:t>). </a:t>
            </a:r>
          </a:p>
        </p:txBody>
      </p:sp>
      <p:pic>
        <p:nvPicPr>
          <p:cNvPr id="3" name="Picture 2">
            <a:extLst>
              <a:ext uri="{FF2B5EF4-FFF2-40B4-BE49-F238E27FC236}">
                <a16:creationId xmlns:a16="http://schemas.microsoft.com/office/drawing/2014/main" id="{A878CF79-9CB6-9213-3169-7CD1400BDB31}"/>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2130870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16</a:t>
            </a:fld>
            <a:endParaRPr lang="en-US" dirty="0"/>
          </a:p>
        </p:txBody>
      </p:sp>
      <p:sp>
        <p:nvSpPr>
          <p:cNvPr id="2" name="TextBox 1">
            <a:extLst>
              <a:ext uri="{FF2B5EF4-FFF2-40B4-BE49-F238E27FC236}">
                <a16:creationId xmlns:a16="http://schemas.microsoft.com/office/drawing/2014/main" id="{B98BD2B0-EF66-1D7F-D9E6-A51FD239068D}"/>
              </a:ext>
            </a:extLst>
          </p:cNvPr>
          <p:cNvSpPr txBox="1"/>
          <p:nvPr/>
        </p:nvSpPr>
        <p:spPr>
          <a:xfrm>
            <a:off x="3105325" y="486293"/>
            <a:ext cx="5981350" cy="769441"/>
          </a:xfrm>
          <a:prstGeom prst="rect">
            <a:avLst/>
          </a:prstGeom>
          <a:noFill/>
        </p:spPr>
        <p:txBody>
          <a:bodyPr wrap="square" rtlCol="0">
            <a:spAutoFit/>
          </a:bodyPr>
          <a:lstStyle/>
          <a:p>
            <a:pPr algn="ctr"/>
            <a:r>
              <a:rPr lang="en-US" sz="4400" b="1" dirty="0">
                <a:solidFill>
                  <a:srgbClr val="456BB2"/>
                </a:solidFill>
              </a:rPr>
              <a:t>Project Management</a:t>
            </a:r>
            <a:endParaRPr lang="en-US" b="1" dirty="0">
              <a:solidFill>
                <a:srgbClr val="456BB2"/>
              </a:solidFill>
            </a:endParaRPr>
          </a:p>
        </p:txBody>
      </p:sp>
      <p:sp>
        <p:nvSpPr>
          <p:cNvPr id="5" name="TextBox 4">
            <a:extLst>
              <a:ext uri="{FF2B5EF4-FFF2-40B4-BE49-F238E27FC236}">
                <a16:creationId xmlns:a16="http://schemas.microsoft.com/office/drawing/2014/main" id="{6C5C972F-68C7-35C2-4936-8E89D2549F71}"/>
              </a:ext>
            </a:extLst>
          </p:cNvPr>
          <p:cNvSpPr txBox="1"/>
          <p:nvPr/>
        </p:nvSpPr>
        <p:spPr>
          <a:xfrm>
            <a:off x="2307936" y="1407015"/>
            <a:ext cx="7576127" cy="327628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Some evaluators may choose to act as project manager. </a:t>
            </a:r>
          </a:p>
          <a:p>
            <a:pPr marL="342900" indent="-342900">
              <a:lnSpc>
                <a:spcPct val="150000"/>
              </a:lnSpc>
              <a:buFont typeface="Arial" panose="020B0604020202020204" pitchFamily="34" charset="0"/>
              <a:buChar char="•"/>
            </a:pPr>
            <a:r>
              <a:rPr lang="en-US" sz="2000" dirty="0"/>
              <a:t>Project managers can assist with obtaining bids, coordinating with chosen vendors, monitoring project progress, and post-evaluations (if required). </a:t>
            </a:r>
          </a:p>
          <a:p>
            <a:pPr marL="342900" indent="-342900">
              <a:lnSpc>
                <a:spcPct val="150000"/>
              </a:lnSpc>
              <a:buFont typeface="Arial" panose="020B0604020202020204" pitchFamily="34" charset="0"/>
              <a:buChar char="•"/>
            </a:pPr>
            <a:r>
              <a:rPr lang="en-US" sz="2000" dirty="0"/>
              <a:t>Project management may not be necessary for all projects depending on complexity.</a:t>
            </a:r>
          </a:p>
          <a:p>
            <a:pPr marL="342900" indent="-342900">
              <a:lnSpc>
                <a:spcPct val="150000"/>
              </a:lnSpc>
              <a:buFont typeface="Arial" panose="020B0604020202020204" pitchFamily="34" charset="0"/>
              <a:buChar char="•"/>
            </a:pPr>
            <a:r>
              <a:rPr lang="en-US" sz="2000" dirty="0"/>
              <a:t>Not all evaluators offer project management at this time. </a:t>
            </a:r>
          </a:p>
        </p:txBody>
      </p:sp>
      <p:pic>
        <p:nvPicPr>
          <p:cNvPr id="9" name="Picture 8">
            <a:extLst>
              <a:ext uri="{FF2B5EF4-FFF2-40B4-BE49-F238E27FC236}">
                <a16:creationId xmlns:a16="http://schemas.microsoft.com/office/drawing/2014/main" id="{DF28B06C-6291-8866-4F4D-C2D80D0F005A}"/>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3273658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17</a:t>
            </a:fld>
            <a:endParaRPr lang="en-US" dirty="0"/>
          </a:p>
        </p:txBody>
      </p:sp>
      <p:sp>
        <p:nvSpPr>
          <p:cNvPr id="2" name="TextBox 1">
            <a:extLst>
              <a:ext uri="{FF2B5EF4-FFF2-40B4-BE49-F238E27FC236}">
                <a16:creationId xmlns:a16="http://schemas.microsoft.com/office/drawing/2014/main" id="{B98BD2B0-EF66-1D7F-D9E6-A51FD239068D}"/>
              </a:ext>
            </a:extLst>
          </p:cNvPr>
          <p:cNvSpPr txBox="1"/>
          <p:nvPr/>
        </p:nvSpPr>
        <p:spPr>
          <a:xfrm>
            <a:off x="3105325" y="486293"/>
            <a:ext cx="5981350" cy="769441"/>
          </a:xfrm>
          <a:prstGeom prst="rect">
            <a:avLst/>
          </a:prstGeom>
          <a:noFill/>
        </p:spPr>
        <p:txBody>
          <a:bodyPr wrap="square" rtlCol="0">
            <a:spAutoFit/>
          </a:bodyPr>
          <a:lstStyle/>
          <a:p>
            <a:pPr algn="ctr"/>
            <a:r>
              <a:rPr lang="en-US" sz="4400" b="1" dirty="0">
                <a:solidFill>
                  <a:srgbClr val="456BB2"/>
                </a:solidFill>
              </a:rPr>
              <a:t>Service Request Phase</a:t>
            </a:r>
            <a:endParaRPr lang="en-US" b="1" dirty="0">
              <a:solidFill>
                <a:srgbClr val="456BB2"/>
              </a:solidFill>
            </a:endParaRPr>
          </a:p>
        </p:txBody>
      </p:sp>
      <p:sp>
        <p:nvSpPr>
          <p:cNvPr id="5" name="TextBox 4">
            <a:extLst>
              <a:ext uri="{FF2B5EF4-FFF2-40B4-BE49-F238E27FC236}">
                <a16:creationId xmlns:a16="http://schemas.microsoft.com/office/drawing/2014/main" id="{6C5C972F-68C7-35C2-4936-8E89D2549F71}"/>
              </a:ext>
            </a:extLst>
          </p:cNvPr>
          <p:cNvSpPr txBox="1"/>
          <p:nvPr/>
        </p:nvSpPr>
        <p:spPr>
          <a:xfrm>
            <a:off x="2307936" y="1407015"/>
            <a:ext cx="7576127" cy="466127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The FMS has checklists on our website to assist with the service request packet (SRP) development and submission. </a:t>
            </a:r>
          </a:p>
          <a:p>
            <a:pPr marL="800100" lvl="1" indent="-342900">
              <a:lnSpc>
                <a:spcPct val="150000"/>
              </a:lnSpc>
              <a:buFont typeface="Arial" panose="020B0604020202020204" pitchFamily="34" charset="0"/>
              <a:buChar char="•"/>
            </a:pPr>
            <a:r>
              <a:rPr lang="en-US" sz="2000" dirty="0"/>
              <a:t>Please check the guidance documents on the website before calling to request next step guidance. </a:t>
            </a:r>
          </a:p>
          <a:p>
            <a:pPr marL="800100" lvl="1" indent="-342900">
              <a:lnSpc>
                <a:spcPct val="150000"/>
              </a:lnSpc>
              <a:buFont typeface="Arial" panose="020B0604020202020204" pitchFamily="34" charset="0"/>
              <a:buChar char="•"/>
            </a:pPr>
            <a:r>
              <a:rPr lang="en-US" sz="2000" dirty="0"/>
              <a:t>If there is a project manager involved in the process, they can assist with the bid process. </a:t>
            </a:r>
          </a:p>
          <a:p>
            <a:pPr marL="342900" indent="-342900">
              <a:lnSpc>
                <a:spcPct val="150000"/>
              </a:lnSpc>
              <a:buFont typeface="Arial" panose="020B0604020202020204" pitchFamily="34" charset="0"/>
              <a:buChar char="•"/>
            </a:pPr>
            <a:r>
              <a:rPr lang="en-US" sz="2000" dirty="0"/>
              <a:t>Contacts with vendors, insurance, providers, and the family during this phase are the responsibility of the CM. </a:t>
            </a:r>
          </a:p>
          <a:p>
            <a:pPr marL="342900" indent="-342900">
              <a:lnSpc>
                <a:spcPct val="150000"/>
              </a:lnSpc>
              <a:buFont typeface="Arial" panose="020B0604020202020204" pitchFamily="34" charset="0"/>
              <a:buChar char="•"/>
            </a:pPr>
            <a:r>
              <a:rPr lang="en-US" sz="2000" dirty="0"/>
              <a:t>The FMS is not responsible for contacting third party health insurance to obtain an exclusion letter or explanation of benefits. </a:t>
            </a:r>
          </a:p>
        </p:txBody>
      </p:sp>
      <p:pic>
        <p:nvPicPr>
          <p:cNvPr id="3" name="Picture 2">
            <a:extLst>
              <a:ext uri="{FF2B5EF4-FFF2-40B4-BE49-F238E27FC236}">
                <a16:creationId xmlns:a16="http://schemas.microsoft.com/office/drawing/2014/main" id="{CE15484D-7C7D-67D8-5772-8EA77EFB7CDC}"/>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1650041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930652"/>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18</a:t>
            </a:fld>
            <a:endParaRPr lang="en-US" dirty="0"/>
          </a:p>
        </p:txBody>
      </p:sp>
      <p:sp>
        <p:nvSpPr>
          <p:cNvPr id="2" name="TextBox 1">
            <a:extLst>
              <a:ext uri="{FF2B5EF4-FFF2-40B4-BE49-F238E27FC236}">
                <a16:creationId xmlns:a16="http://schemas.microsoft.com/office/drawing/2014/main" id="{B98BD2B0-EF66-1D7F-D9E6-A51FD239068D}"/>
              </a:ext>
            </a:extLst>
          </p:cNvPr>
          <p:cNvSpPr txBox="1"/>
          <p:nvPr/>
        </p:nvSpPr>
        <p:spPr>
          <a:xfrm>
            <a:off x="3198780" y="147812"/>
            <a:ext cx="5981350" cy="769441"/>
          </a:xfrm>
          <a:prstGeom prst="rect">
            <a:avLst/>
          </a:prstGeom>
          <a:noFill/>
        </p:spPr>
        <p:txBody>
          <a:bodyPr wrap="square" rtlCol="0">
            <a:spAutoFit/>
          </a:bodyPr>
          <a:lstStyle/>
          <a:p>
            <a:pPr algn="ctr"/>
            <a:r>
              <a:rPr lang="en-US" sz="4400" b="1" dirty="0">
                <a:solidFill>
                  <a:srgbClr val="456BB2"/>
                </a:solidFill>
              </a:rPr>
              <a:t>Service Request Phase</a:t>
            </a:r>
            <a:endParaRPr lang="en-US" b="1" dirty="0">
              <a:solidFill>
                <a:srgbClr val="456BB2"/>
              </a:solidFill>
            </a:endParaRPr>
          </a:p>
        </p:txBody>
      </p:sp>
      <p:sp>
        <p:nvSpPr>
          <p:cNvPr id="5" name="TextBox 4">
            <a:extLst>
              <a:ext uri="{FF2B5EF4-FFF2-40B4-BE49-F238E27FC236}">
                <a16:creationId xmlns:a16="http://schemas.microsoft.com/office/drawing/2014/main" id="{6C5C972F-68C7-35C2-4936-8E89D2549F71}"/>
              </a:ext>
            </a:extLst>
          </p:cNvPr>
          <p:cNvSpPr txBox="1"/>
          <p:nvPr/>
        </p:nvSpPr>
        <p:spPr>
          <a:xfrm>
            <a:off x="2253673" y="930652"/>
            <a:ext cx="7576127" cy="512294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Packet Submission:</a:t>
            </a:r>
          </a:p>
          <a:p>
            <a:pPr marL="800100" lvl="1" indent="-342900">
              <a:lnSpc>
                <a:spcPct val="150000"/>
              </a:lnSpc>
              <a:buFont typeface="Arial" panose="020B0604020202020204" pitchFamily="34" charset="0"/>
              <a:buChar char="•"/>
            </a:pPr>
            <a:r>
              <a:rPr lang="en-US" sz="2000" dirty="0"/>
              <a:t>The FMS will review for completeness.</a:t>
            </a:r>
          </a:p>
          <a:p>
            <a:pPr marL="800100" lvl="1" indent="-342900">
              <a:lnSpc>
                <a:spcPct val="150000"/>
              </a:lnSpc>
              <a:buFont typeface="Arial" panose="020B0604020202020204" pitchFamily="34" charset="0"/>
              <a:buChar char="•"/>
            </a:pPr>
            <a:r>
              <a:rPr lang="en-US" sz="2000" dirty="0"/>
              <a:t>Incomplete packets will not be accepted. </a:t>
            </a:r>
          </a:p>
          <a:p>
            <a:pPr marL="800100" lvl="1" indent="-342900">
              <a:lnSpc>
                <a:spcPct val="150000"/>
              </a:lnSpc>
              <a:buFont typeface="Arial" panose="020B0604020202020204" pitchFamily="34" charset="0"/>
              <a:buChar char="•"/>
            </a:pPr>
            <a:r>
              <a:rPr lang="en-US" sz="2000" dirty="0"/>
              <a:t>Issues with bids will be referred to the CM to coordinate with the vendor for correction. </a:t>
            </a:r>
          </a:p>
          <a:p>
            <a:pPr marL="1257300" lvl="2" indent="-342900">
              <a:lnSpc>
                <a:spcPct val="150000"/>
              </a:lnSpc>
              <a:buFont typeface="Arial" panose="020B0604020202020204" pitchFamily="34" charset="0"/>
              <a:buChar char="•"/>
            </a:pPr>
            <a:r>
              <a:rPr lang="en-US" sz="2000" dirty="0"/>
              <a:t>Ex: Bids should align with the scope identified on the evaluation. </a:t>
            </a:r>
          </a:p>
          <a:p>
            <a:pPr marL="800100" lvl="1" indent="-342900">
              <a:lnSpc>
                <a:spcPct val="150000"/>
              </a:lnSpc>
              <a:buFont typeface="Arial" panose="020B0604020202020204" pitchFamily="34" charset="0"/>
              <a:buChar char="•"/>
            </a:pPr>
            <a:r>
              <a:rPr lang="en-US" sz="2000" dirty="0"/>
              <a:t>Complete packets will be reviewed by the FMS to proceed to bid selection. </a:t>
            </a:r>
          </a:p>
          <a:p>
            <a:pPr marL="800100" lvl="1" indent="-342900">
              <a:lnSpc>
                <a:spcPct val="150000"/>
              </a:lnSpc>
              <a:buFont typeface="Arial" panose="020B0604020202020204" pitchFamily="34" charset="0"/>
              <a:buChar char="•"/>
            </a:pPr>
            <a:r>
              <a:rPr lang="en-US" sz="2000" dirty="0"/>
              <a:t>2</a:t>
            </a:r>
            <a:r>
              <a:rPr lang="en-US" sz="2000" baseline="30000" dirty="0"/>
              <a:t>nd</a:t>
            </a:r>
            <a:r>
              <a:rPr lang="en-US" sz="2000" dirty="0"/>
              <a:t> case conference is a critical touchpoint for the family, CM, and the FMS to discuss the work that is about to commence! </a:t>
            </a:r>
          </a:p>
        </p:txBody>
      </p:sp>
      <p:pic>
        <p:nvPicPr>
          <p:cNvPr id="3" name="Picture 2">
            <a:extLst>
              <a:ext uri="{FF2B5EF4-FFF2-40B4-BE49-F238E27FC236}">
                <a16:creationId xmlns:a16="http://schemas.microsoft.com/office/drawing/2014/main" id="{B785CDAD-835A-D467-9D6B-8F669C09E151}"/>
              </a:ext>
            </a:extLst>
          </p:cNvPr>
          <p:cNvPicPr>
            <a:picLocks noChangeAspect="1"/>
          </p:cNvPicPr>
          <p:nvPr/>
        </p:nvPicPr>
        <p:blipFill>
          <a:blip r:embed="rId2"/>
          <a:stretch>
            <a:fillRect/>
          </a:stretch>
        </p:blipFill>
        <p:spPr>
          <a:xfrm>
            <a:off x="114540" y="6142291"/>
            <a:ext cx="4495320" cy="657725"/>
          </a:xfrm>
          <a:prstGeom prst="rect">
            <a:avLst/>
          </a:prstGeom>
        </p:spPr>
      </p:pic>
    </p:spTree>
    <p:extLst>
      <p:ext uri="{BB962C8B-B14F-4D97-AF65-F5344CB8AC3E}">
        <p14:creationId xmlns:p14="http://schemas.microsoft.com/office/powerpoint/2010/main" val="3619624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19</a:t>
            </a:fld>
            <a:endParaRPr lang="en-US" dirty="0"/>
          </a:p>
        </p:txBody>
      </p:sp>
      <p:sp>
        <p:nvSpPr>
          <p:cNvPr id="2" name="TextBox 1">
            <a:extLst>
              <a:ext uri="{FF2B5EF4-FFF2-40B4-BE49-F238E27FC236}">
                <a16:creationId xmlns:a16="http://schemas.microsoft.com/office/drawing/2014/main" id="{B98BD2B0-EF66-1D7F-D9E6-A51FD239068D}"/>
              </a:ext>
            </a:extLst>
          </p:cNvPr>
          <p:cNvSpPr txBox="1"/>
          <p:nvPr/>
        </p:nvSpPr>
        <p:spPr>
          <a:xfrm>
            <a:off x="3105325" y="486293"/>
            <a:ext cx="5981350" cy="769441"/>
          </a:xfrm>
          <a:prstGeom prst="rect">
            <a:avLst/>
          </a:prstGeom>
          <a:noFill/>
        </p:spPr>
        <p:txBody>
          <a:bodyPr wrap="square" rtlCol="0">
            <a:spAutoFit/>
          </a:bodyPr>
          <a:lstStyle/>
          <a:p>
            <a:pPr algn="ctr"/>
            <a:r>
              <a:rPr lang="en-US" sz="4400" b="1" dirty="0">
                <a:solidFill>
                  <a:srgbClr val="456BB2"/>
                </a:solidFill>
              </a:rPr>
              <a:t>Project in Progress</a:t>
            </a:r>
            <a:endParaRPr lang="en-US" b="1" dirty="0">
              <a:solidFill>
                <a:srgbClr val="456BB2"/>
              </a:solidFill>
            </a:endParaRPr>
          </a:p>
        </p:txBody>
      </p:sp>
      <p:sp>
        <p:nvSpPr>
          <p:cNvPr id="5" name="TextBox 4">
            <a:extLst>
              <a:ext uri="{FF2B5EF4-FFF2-40B4-BE49-F238E27FC236}">
                <a16:creationId xmlns:a16="http://schemas.microsoft.com/office/drawing/2014/main" id="{6C5C972F-68C7-35C2-4936-8E89D2549F71}"/>
              </a:ext>
            </a:extLst>
          </p:cNvPr>
          <p:cNvSpPr txBox="1"/>
          <p:nvPr/>
        </p:nvSpPr>
        <p:spPr>
          <a:xfrm>
            <a:off x="2401391" y="1440693"/>
            <a:ext cx="7576127" cy="419961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Notify the FMS if you have any concerns:</a:t>
            </a:r>
          </a:p>
          <a:p>
            <a:pPr marL="800100" lvl="1" indent="-342900">
              <a:lnSpc>
                <a:spcPct val="150000"/>
              </a:lnSpc>
              <a:buFont typeface="Arial" panose="020B0604020202020204" pitchFamily="34" charset="0"/>
              <a:buChar char="•"/>
            </a:pPr>
            <a:r>
              <a:rPr lang="en-US" sz="2000" dirty="0"/>
              <a:t>Ex: Vendor was paid deposit several months ago, but no work has commenced. </a:t>
            </a:r>
          </a:p>
          <a:p>
            <a:pPr marL="800100" lvl="1" indent="-342900">
              <a:lnSpc>
                <a:spcPct val="150000"/>
              </a:lnSpc>
              <a:buFont typeface="Arial" panose="020B0604020202020204" pitchFamily="34" charset="0"/>
              <a:buChar char="•"/>
            </a:pPr>
            <a:r>
              <a:rPr lang="en-US" sz="2000" dirty="0"/>
              <a:t>Ex: Vendor does not appear to be following the scope. </a:t>
            </a:r>
          </a:p>
          <a:p>
            <a:pPr marL="800100" lvl="1" indent="-342900">
              <a:lnSpc>
                <a:spcPct val="150000"/>
              </a:lnSpc>
              <a:buFont typeface="Arial" panose="020B0604020202020204" pitchFamily="34" charset="0"/>
              <a:buChar char="•"/>
            </a:pPr>
            <a:r>
              <a:rPr lang="en-US" sz="2000" dirty="0"/>
              <a:t>Ex: Any changes in circumstances or CM changes.</a:t>
            </a:r>
          </a:p>
          <a:p>
            <a:pPr marL="342900" indent="-342900">
              <a:lnSpc>
                <a:spcPct val="150000"/>
              </a:lnSpc>
              <a:buFont typeface="Arial" panose="020B0604020202020204" pitchFamily="34" charset="0"/>
              <a:buChar char="•"/>
            </a:pPr>
            <a:r>
              <a:rPr lang="en-US" sz="2000" dirty="0"/>
              <a:t>Final Cost Form and final invoice should be submitted timely.</a:t>
            </a:r>
          </a:p>
          <a:p>
            <a:pPr marL="342900" indent="-342900">
              <a:lnSpc>
                <a:spcPct val="150000"/>
              </a:lnSpc>
              <a:buFont typeface="Arial" panose="020B0604020202020204" pitchFamily="34" charset="0"/>
              <a:buChar char="•"/>
            </a:pPr>
            <a:r>
              <a:rPr lang="en-US" sz="2000" dirty="0"/>
              <a:t>Post-evaluation (if required) should be attended by CM unless virtual VMOD post-eval. </a:t>
            </a:r>
          </a:p>
          <a:p>
            <a:pPr marL="800100" lvl="1" indent="-342900">
              <a:lnSpc>
                <a:spcPct val="150000"/>
              </a:lnSpc>
              <a:buFont typeface="Arial" panose="020B0604020202020204" pitchFamily="34" charset="0"/>
              <a:buChar char="•"/>
            </a:pPr>
            <a:endParaRPr lang="en-US" sz="2000" dirty="0"/>
          </a:p>
        </p:txBody>
      </p:sp>
      <p:pic>
        <p:nvPicPr>
          <p:cNvPr id="3" name="Picture 2">
            <a:extLst>
              <a:ext uri="{FF2B5EF4-FFF2-40B4-BE49-F238E27FC236}">
                <a16:creationId xmlns:a16="http://schemas.microsoft.com/office/drawing/2014/main" id="{40800870-8239-6918-1F1A-AAFF4FEFE92A}"/>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1550751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2</a:t>
            </a:fld>
            <a:endParaRPr lang="en-US" dirty="0"/>
          </a:p>
        </p:txBody>
      </p:sp>
      <p:sp>
        <p:nvSpPr>
          <p:cNvPr id="2" name="TextBox 1">
            <a:extLst>
              <a:ext uri="{FF2B5EF4-FFF2-40B4-BE49-F238E27FC236}">
                <a16:creationId xmlns:a16="http://schemas.microsoft.com/office/drawing/2014/main" id="{AB02F90A-2435-4E69-AD42-992D6721F243}"/>
              </a:ext>
            </a:extLst>
          </p:cNvPr>
          <p:cNvSpPr txBox="1"/>
          <p:nvPr/>
        </p:nvSpPr>
        <p:spPr>
          <a:xfrm>
            <a:off x="3105325" y="486293"/>
            <a:ext cx="5981350" cy="769441"/>
          </a:xfrm>
          <a:prstGeom prst="rect">
            <a:avLst/>
          </a:prstGeom>
          <a:noFill/>
        </p:spPr>
        <p:txBody>
          <a:bodyPr wrap="square" rtlCol="0">
            <a:spAutoFit/>
          </a:bodyPr>
          <a:lstStyle/>
          <a:p>
            <a:pPr algn="ctr"/>
            <a:r>
              <a:rPr lang="en-US" sz="4400" b="1" dirty="0">
                <a:solidFill>
                  <a:srgbClr val="456BB2"/>
                </a:solidFill>
              </a:rPr>
              <a:t>Purpose</a:t>
            </a:r>
            <a:endParaRPr lang="en-US" b="1" dirty="0">
              <a:solidFill>
                <a:srgbClr val="456BB2"/>
              </a:solidFill>
            </a:endParaRPr>
          </a:p>
        </p:txBody>
      </p:sp>
      <p:sp>
        <p:nvSpPr>
          <p:cNvPr id="3" name="TextBox 2">
            <a:extLst>
              <a:ext uri="{FF2B5EF4-FFF2-40B4-BE49-F238E27FC236}">
                <a16:creationId xmlns:a16="http://schemas.microsoft.com/office/drawing/2014/main" id="{543D93A4-4D2A-579D-F1AB-318B332354D7}"/>
              </a:ext>
            </a:extLst>
          </p:cNvPr>
          <p:cNvSpPr txBox="1"/>
          <p:nvPr/>
        </p:nvSpPr>
        <p:spPr>
          <a:xfrm>
            <a:off x="2362200" y="1533171"/>
            <a:ext cx="8042695" cy="28146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Review expectations for:</a:t>
            </a:r>
          </a:p>
          <a:p>
            <a:pPr marL="742950" lvl="1" indent="-285750">
              <a:lnSpc>
                <a:spcPct val="150000"/>
              </a:lnSpc>
              <a:buFont typeface="Arial" panose="020B0604020202020204" pitchFamily="34" charset="0"/>
              <a:buChar char="•"/>
            </a:pPr>
            <a:r>
              <a:rPr lang="en-US" sz="2000" dirty="0"/>
              <a:t>Care Managers (CMs)</a:t>
            </a:r>
          </a:p>
          <a:p>
            <a:pPr marL="742950" lvl="1" indent="-285750">
              <a:lnSpc>
                <a:spcPct val="150000"/>
              </a:lnSpc>
              <a:buFont typeface="Arial" panose="020B0604020202020204" pitchFamily="34" charset="0"/>
              <a:buChar char="•"/>
            </a:pPr>
            <a:r>
              <a:rPr lang="en-US" sz="2000" dirty="0"/>
              <a:t>FMS Waiver Coordinator (FMS WC)</a:t>
            </a:r>
          </a:p>
          <a:p>
            <a:pPr marL="285750" indent="-285750">
              <a:lnSpc>
                <a:spcPct val="150000"/>
              </a:lnSpc>
              <a:buFont typeface="Arial" panose="020B0604020202020204" pitchFamily="34" charset="0"/>
              <a:buChar char="•"/>
            </a:pPr>
            <a:r>
              <a:rPr lang="en-US" sz="2000" dirty="0"/>
              <a:t>Review upcoming changes:</a:t>
            </a:r>
          </a:p>
          <a:p>
            <a:pPr marL="742950" lvl="1" indent="-285750">
              <a:lnSpc>
                <a:spcPct val="150000"/>
              </a:lnSpc>
              <a:buFont typeface="Arial" panose="020B0604020202020204" pitchFamily="34" charset="0"/>
              <a:buChar char="•"/>
            </a:pPr>
            <a:r>
              <a:rPr lang="en-US" sz="2000" dirty="0"/>
              <a:t>Letter of Medical Necessity (LOMN)/Physicians Order (PO)</a:t>
            </a:r>
          </a:p>
          <a:p>
            <a:pPr marL="742950" lvl="1" indent="-285750">
              <a:lnSpc>
                <a:spcPct val="150000"/>
              </a:lnSpc>
              <a:buFont typeface="Arial" panose="020B0604020202020204" pitchFamily="34" charset="0"/>
              <a:buChar char="•"/>
            </a:pPr>
            <a:r>
              <a:rPr lang="en-US" sz="2000" dirty="0"/>
              <a:t>Due Diligence Statement</a:t>
            </a:r>
          </a:p>
        </p:txBody>
      </p:sp>
      <p:pic>
        <p:nvPicPr>
          <p:cNvPr id="6" name="Picture 5">
            <a:extLst>
              <a:ext uri="{FF2B5EF4-FFF2-40B4-BE49-F238E27FC236}">
                <a16:creationId xmlns:a16="http://schemas.microsoft.com/office/drawing/2014/main" id="{B20D4E20-E7BC-7530-3198-0B3D9E39C59B}"/>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2754105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97BE38-56BA-E539-39B0-D332F1EC176C}"/>
              </a:ext>
            </a:extLst>
          </p:cNvPr>
          <p:cNvSpPr txBox="1"/>
          <p:nvPr/>
        </p:nvSpPr>
        <p:spPr>
          <a:xfrm>
            <a:off x="2461189" y="2264637"/>
            <a:ext cx="6793906" cy="923330"/>
          </a:xfrm>
          <a:prstGeom prst="rect">
            <a:avLst/>
          </a:prstGeom>
          <a:noFill/>
        </p:spPr>
        <p:txBody>
          <a:bodyPr wrap="square" rtlCol="0">
            <a:spAutoFit/>
          </a:bodyPr>
          <a:lstStyle/>
          <a:p>
            <a:pPr algn="ctr"/>
            <a:r>
              <a:rPr lang="en-US" sz="5400" b="1" u="sng" dirty="0">
                <a:solidFill>
                  <a:srgbClr val="456BB2"/>
                </a:solidFill>
              </a:rPr>
              <a:t>Expectations for FMS</a:t>
            </a:r>
          </a:p>
        </p:txBody>
      </p:sp>
    </p:spTree>
    <p:extLst>
      <p:ext uri="{BB962C8B-B14F-4D97-AF65-F5344CB8AC3E}">
        <p14:creationId xmlns:p14="http://schemas.microsoft.com/office/powerpoint/2010/main" val="1492965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21</a:t>
            </a:fld>
            <a:endParaRPr lang="en-US" dirty="0"/>
          </a:p>
        </p:txBody>
      </p:sp>
      <p:sp>
        <p:nvSpPr>
          <p:cNvPr id="2" name="TextBox 1">
            <a:extLst>
              <a:ext uri="{FF2B5EF4-FFF2-40B4-BE49-F238E27FC236}">
                <a16:creationId xmlns:a16="http://schemas.microsoft.com/office/drawing/2014/main" id="{B98BD2B0-EF66-1D7F-D9E6-A51FD239068D}"/>
              </a:ext>
            </a:extLst>
          </p:cNvPr>
          <p:cNvSpPr txBox="1"/>
          <p:nvPr/>
        </p:nvSpPr>
        <p:spPr>
          <a:xfrm>
            <a:off x="2524570" y="497897"/>
            <a:ext cx="6724475" cy="769441"/>
          </a:xfrm>
          <a:prstGeom prst="rect">
            <a:avLst/>
          </a:prstGeom>
          <a:noFill/>
        </p:spPr>
        <p:txBody>
          <a:bodyPr wrap="square" rtlCol="0">
            <a:spAutoFit/>
          </a:bodyPr>
          <a:lstStyle/>
          <a:p>
            <a:pPr algn="ctr"/>
            <a:r>
              <a:rPr lang="en-US" sz="4400" b="1" dirty="0">
                <a:solidFill>
                  <a:srgbClr val="456BB2"/>
                </a:solidFill>
              </a:rPr>
              <a:t>FMS Roles/Responsibilities</a:t>
            </a:r>
            <a:endParaRPr lang="en-US" b="1" dirty="0">
              <a:solidFill>
                <a:srgbClr val="456BB2"/>
              </a:solidFill>
            </a:endParaRPr>
          </a:p>
        </p:txBody>
      </p:sp>
      <p:pic>
        <p:nvPicPr>
          <p:cNvPr id="5" name="Picture 4">
            <a:extLst>
              <a:ext uri="{FF2B5EF4-FFF2-40B4-BE49-F238E27FC236}">
                <a16:creationId xmlns:a16="http://schemas.microsoft.com/office/drawing/2014/main" id="{A6C3F87A-B9F6-AB2B-46DD-E8AFDD4616D9}"/>
              </a:ext>
            </a:extLst>
          </p:cNvPr>
          <p:cNvPicPr>
            <a:picLocks noChangeAspect="1"/>
          </p:cNvPicPr>
          <p:nvPr/>
        </p:nvPicPr>
        <p:blipFill>
          <a:blip r:embed="rId2"/>
          <a:stretch>
            <a:fillRect/>
          </a:stretch>
        </p:blipFill>
        <p:spPr>
          <a:xfrm>
            <a:off x="355219" y="6063756"/>
            <a:ext cx="4495320" cy="657725"/>
          </a:xfrm>
          <a:prstGeom prst="rect">
            <a:avLst/>
          </a:prstGeom>
        </p:spPr>
      </p:pic>
      <p:graphicFrame>
        <p:nvGraphicFramePr>
          <p:cNvPr id="14" name="TextBox 2">
            <a:extLst>
              <a:ext uri="{FF2B5EF4-FFF2-40B4-BE49-F238E27FC236}">
                <a16:creationId xmlns:a16="http://schemas.microsoft.com/office/drawing/2014/main" id="{40FE8077-3B67-E9CF-5FA9-706DEFB30E69}"/>
              </a:ext>
            </a:extLst>
          </p:cNvPr>
          <p:cNvGraphicFramePr/>
          <p:nvPr/>
        </p:nvGraphicFramePr>
        <p:xfrm>
          <a:off x="2168108" y="1422171"/>
          <a:ext cx="7576127" cy="4199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0710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22</a:t>
            </a:fld>
            <a:endParaRPr lang="en-US" dirty="0"/>
          </a:p>
        </p:txBody>
      </p:sp>
      <p:sp>
        <p:nvSpPr>
          <p:cNvPr id="2" name="TextBox 1">
            <a:extLst>
              <a:ext uri="{FF2B5EF4-FFF2-40B4-BE49-F238E27FC236}">
                <a16:creationId xmlns:a16="http://schemas.microsoft.com/office/drawing/2014/main" id="{B98BD2B0-EF66-1D7F-D9E6-A51FD239068D}"/>
              </a:ext>
            </a:extLst>
          </p:cNvPr>
          <p:cNvSpPr txBox="1"/>
          <p:nvPr/>
        </p:nvSpPr>
        <p:spPr>
          <a:xfrm>
            <a:off x="2524570" y="497897"/>
            <a:ext cx="6724475" cy="769441"/>
          </a:xfrm>
          <a:prstGeom prst="rect">
            <a:avLst/>
          </a:prstGeom>
          <a:noFill/>
        </p:spPr>
        <p:txBody>
          <a:bodyPr wrap="square" rtlCol="0">
            <a:spAutoFit/>
          </a:bodyPr>
          <a:lstStyle/>
          <a:p>
            <a:pPr algn="ctr"/>
            <a:r>
              <a:rPr lang="en-US" sz="4400" b="1" dirty="0">
                <a:solidFill>
                  <a:srgbClr val="456BB2"/>
                </a:solidFill>
              </a:rPr>
              <a:t>FMS Roles/Responsibilities</a:t>
            </a:r>
            <a:endParaRPr lang="en-US" b="1" dirty="0">
              <a:solidFill>
                <a:srgbClr val="456BB2"/>
              </a:solidFill>
            </a:endParaRPr>
          </a:p>
        </p:txBody>
      </p:sp>
      <p:sp>
        <p:nvSpPr>
          <p:cNvPr id="3" name="TextBox 2">
            <a:extLst>
              <a:ext uri="{FF2B5EF4-FFF2-40B4-BE49-F238E27FC236}">
                <a16:creationId xmlns:a16="http://schemas.microsoft.com/office/drawing/2014/main" id="{4E776AC4-6426-3A94-7B16-34CDD5E211EC}"/>
              </a:ext>
            </a:extLst>
          </p:cNvPr>
          <p:cNvSpPr txBox="1"/>
          <p:nvPr/>
        </p:nvSpPr>
        <p:spPr>
          <a:xfrm>
            <a:off x="2098743" y="1312561"/>
            <a:ext cx="8959782" cy="5122941"/>
          </a:xfrm>
          <a:prstGeom prst="rect">
            <a:avLst/>
          </a:prstGeom>
          <a:noFill/>
        </p:spPr>
        <p:txBody>
          <a:bodyPr wrap="square" rtlCol="0">
            <a:spAutoFit/>
          </a:bodyPr>
          <a:lstStyle/>
          <a:p>
            <a:pPr marL="800100" lvl="1" indent="-342900">
              <a:lnSpc>
                <a:spcPct val="150000"/>
              </a:lnSpc>
              <a:buFont typeface="Arial" panose="020B0604020202020204" pitchFamily="34" charset="0"/>
              <a:buChar char="•"/>
            </a:pPr>
            <a:r>
              <a:rPr lang="en-US" sz="2000" dirty="0"/>
              <a:t>Notify CM when:</a:t>
            </a:r>
          </a:p>
          <a:p>
            <a:pPr marL="1257300" lvl="2" indent="-342900">
              <a:lnSpc>
                <a:spcPct val="150000"/>
              </a:lnSpc>
              <a:buFont typeface="Arial" panose="020B0604020202020204" pitchFamily="34" charset="0"/>
              <a:buChar char="•"/>
            </a:pPr>
            <a:r>
              <a:rPr lang="en-US" sz="2000" dirty="0"/>
              <a:t>Request can proceed to evaluation</a:t>
            </a:r>
          </a:p>
          <a:p>
            <a:pPr marL="1257300" lvl="2" indent="-342900">
              <a:lnSpc>
                <a:spcPct val="150000"/>
              </a:lnSpc>
              <a:buFont typeface="Arial" panose="020B0604020202020204" pitchFamily="34" charset="0"/>
              <a:buChar char="•"/>
            </a:pPr>
            <a:r>
              <a:rPr lang="en-US" sz="2000" dirty="0"/>
              <a:t>Next steps following receipt of evaluation</a:t>
            </a:r>
          </a:p>
          <a:p>
            <a:pPr marL="1257300" lvl="2" indent="-342900">
              <a:lnSpc>
                <a:spcPct val="150000"/>
              </a:lnSpc>
              <a:buFont typeface="Arial" panose="020B0604020202020204" pitchFamily="34" charset="0"/>
              <a:buChar char="•"/>
            </a:pPr>
            <a:r>
              <a:rPr lang="en-US" sz="2000" dirty="0"/>
              <a:t>Availability for case conferences</a:t>
            </a:r>
          </a:p>
          <a:p>
            <a:pPr marL="1257300" lvl="2" indent="-342900">
              <a:lnSpc>
                <a:spcPct val="150000"/>
              </a:lnSpc>
              <a:buFont typeface="Arial" panose="020B0604020202020204" pitchFamily="34" charset="0"/>
              <a:buChar char="•"/>
            </a:pPr>
            <a:r>
              <a:rPr lang="en-US" sz="2000" dirty="0"/>
              <a:t>When revisions are needed</a:t>
            </a:r>
          </a:p>
          <a:p>
            <a:pPr marL="1257300" lvl="2" indent="-342900">
              <a:lnSpc>
                <a:spcPct val="150000"/>
              </a:lnSpc>
              <a:buFont typeface="Arial" panose="020B0604020202020204" pitchFamily="34" charset="0"/>
              <a:buChar char="•"/>
            </a:pPr>
            <a:r>
              <a:rPr lang="en-US" sz="2000" dirty="0"/>
              <a:t>The project bid is selected</a:t>
            </a:r>
          </a:p>
          <a:p>
            <a:pPr marL="1257300" lvl="2" indent="-342900">
              <a:lnSpc>
                <a:spcPct val="150000"/>
              </a:lnSpc>
              <a:buFont typeface="Arial" panose="020B0604020202020204" pitchFamily="34" charset="0"/>
              <a:buChar char="•"/>
            </a:pPr>
            <a:r>
              <a:rPr lang="en-US" sz="2000" dirty="0"/>
              <a:t>Need for Final Cost Form, post-evaluation.</a:t>
            </a:r>
          </a:p>
          <a:p>
            <a:pPr marL="800100" lvl="1" indent="-342900">
              <a:lnSpc>
                <a:spcPct val="150000"/>
              </a:lnSpc>
              <a:buFont typeface="Arial" panose="020B0604020202020204" pitchFamily="34" charset="0"/>
              <a:buChar char="•"/>
            </a:pPr>
            <a:r>
              <a:rPr lang="en-US" sz="2000" dirty="0"/>
              <a:t>The FMS is not a trainer for health home policy.</a:t>
            </a:r>
          </a:p>
          <a:p>
            <a:pPr marL="800100" lvl="1" indent="-342900">
              <a:lnSpc>
                <a:spcPct val="150000"/>
              </a:lnSpc>
              <a:buFont typeface="Arial" panose="020B0604020202020204" pitchFamily="34" charset="0"/>
              <a:buChar char="•"/>
            </a:pPr>
            <a:r>
              <a:rPr lang="en-US" sz="2000" dirty="0"/>
              <a:t>Questions that are not directly related to a project (ex. formatting Health Home (HH) Plan of Care (POC) need to be referred to your lead HH)</a:t>
            </a:r>
          </a:p>
          <a:p>
            <a:pPr marL="800100" lvl="1" indent="-342900">
              <a:lnSpc>
                <a:spcPct val="150000"/>
              </a:lnSpc>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71C2DE45-C526-3FBE-3F86-222D768DB43A}"/>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1399475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948820"/>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23</a:t>
            </a:fld>
            <a:endParaRPr lang="en-US" dirty="0"/>
          </a:p>
        </p:txBody>
      </p:sp>
      <p:sp>
        <p:nvSpPr>
          <p:cNvPr id="2" name="TextBox 1">
            <a:extLst>
              <a:ext uri="{FF2B5EF4-FFF2-40B4-BE49-F238E27FC236}">
                <a16:creationId xmlns:a16="http://schemas.microsoft.com/office/drawing/2014/main" id="{B98BD2B0-EF66-1D7F-D9E6-A51FD239068D}"/>
              </a:ext>
            </a:extLst>
          </p:cNvPr>
          <p:cNvSpPr txBox="1"/>
          <p:nvPr/>
        </p:nvSpPr>
        <p:spPr>
          <a:xfrm>
            <a:off x="2848062" y="57984"/>
            <a:ext cx="6495875" cy="769441"/>
          </a:xfrm>
          <a:prstGeom prst="rect">
            <a:avLst/>
          </a:prstGeom>
          <a:noFill/>
        </p:spPr>
        <p:txBody>
          <a:bodyPr wrap="square" rtlCol="0">
            <a:spAutoFit/>
          </a:bodyPr>
          <a:lstStyle/>
          <a:p>
            <a:pPr algn="ctr"/>
            <a:r>
              <a:rPr lang="en-US" sz="4400" b="1" dirty="0">
                <a:solidFill>
                  <a:srgbClr val="456BB2"/>
                </a:solidFill>
              </a:rPr>
              <a:t>Communications</a:t>
            </a:r>
            <a:endParaRPr lang="en-US" b="1" dirty="0">
              <a:solidFill>
                <a:srgbClr val="456BB2"/>
              </a:solidFill>
            </a:endParaRPr>
          </a:p>
        </p:txBody>
      </p:sp>
      <p:sp>
        <p:nvSpPr>
          <p:cNvPr id="3" name="TextBox 2">
            <a:extLst>
              <a:ext uri="{FF2B5EF4-FFF2-40B4-BE49-F238E27FC236}">
                <a16:creationId xmlns:a16="http://schemas.microsoft.com/office/drawing/2014/main" id="{CF9E4065-1FBA-AA56-7E45-1B3A81871477}"/>
              </a:ext>
            </a:extLst>
          </p:cNvPr>
          <p:cNvSpPr txBox="1"/>
          <p:nvPr/>
        </p:nvSpPr>
        <p:spPr>
          <a:xfrm>
            <a:off x="2401391" y="929771"/>
            <a:ext cx="7576127" cy="512294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u="sng" dirty="0"/>
              <a:t>The FMS strives to respond within the following timeframes:</a:t>
            </a:r>
            <a:endParaRPr lang="en-US" sz="2000" dirty="0"/>
          </a:p>
          <a:p>
            <a:pPr marL="800100" lvl="1" indent="-342900">
              <a:lnSpc>
                <a:spcPct val="150000"/>
              </a:lnSpc>
              <a:buFont typeface="Arial" panose="020B0604020202020204" pitchFamily="34" charset="0"/>
              <a:buChar char="•"/>
            </a:pPr>
            <a:r>
              <a:rPr lang="en-US" sz="2000" b="1" dirty="0"/>
              <a:t>Intent Requests</a:t>
            </a:r>
            <a:r>
              <a:rPr lang="en-US" sz="2000" dirty="0"/>
              <a:t>: 3 business days of receipt by FMS. </a:t>
            </a:r>
          </a:p>
          <a:p>
            <a:pPr marL="800100" lvl="1" indent="-342900">
              <a:lnSpc>
                <a:spcPct val="150000"/>
              </a:lnSpc>
              <a:buFont typeface="Arial" panose="020B0604020202020204" pitchFamily="34" charset="0"/>
              <a:buChar char="•"/>
            </a:pPr>
            <a:r>
              <a:rPr lang="en-US" sz="2000" b="1" dirty="0"/>
              <a:t>Evaluations</a:t>
            </a:r>
            <a:r>
              <a:rPr lang="en-US" sz="2000" dirty="0"/>
              <a:t>: 5 business days of receipt by FMS. </a:t>
            </a:r>
          </a:p>
          <a:p>
            <a:pPr marL="800100" lvl="1" indent="-342900">
              <a:lnSpc>
                <a:spcPct val="150000"/>
              </a:lnSpc>
              <a:buFont typeface="Arial" panose="020B0604020202020204" pitchFamily="34" charset="0"/>
              <a:buChar char="•"/>
            </a:pPr>
            <a:r>
              <a:rPr lang="en-US" sz="2000" b="1" dirty="0"/>
              <a:t>SRPs</a:t>
            </a:r>
            <a:r>
              <a:rPr lang="en-US" sz="2000" dirty="0"/>
              <a:t>: 5 business days of receipt by FMS.</a:t>
            </a:r>
          </a:p>
          <a:p>
            <a:pPr marL="800100" lvl="1" indent="-342900">
              <a:lnSpc>
                <a:spcPct val="150000"/>
              </a:lnSpc>
              <a:buFont typeface="Arial" panose="020B0604020202020204" pitchFamily="34" charset="0"/>
              <a:buChar char="•"/>
            </a:pPr>
            <a:r>
              <a:rPr lang="en-US" sz="2000" b="1" dirty="0"/>
              <a:t>General communications</a:t>
            </a:r>
            <a:r>
              <a:rPr lang="en-US" sz="2000" dirty="0"/>
              <a:t>: 5 business days of receipt by FMS.</a:t>
            </a:r>
          </a:p>
          <a:p>
            <a:pPr marL="342900" indent="-342900">
              <a:lnSpc>
                <a:spcPct val="150000"/>
              </a:lnSpc>
              <a:buFont typeface="Arial" panose="020B0604020202020204" pitchFamily="34" charset="0"/>
              <a:buChar char="•"/>
            </a:pPr>
            <a:r>
              <a:rPr lang="en-US" sz="2000" dirty="0"/>
              <a:t>Families should not be </a:t>
            </a:r>
            <a:r>
              <a:rPr lang="en-US" sz="2000" dirty="0" err="1"/>
              <a:t>cc’ed</a:t>
            </a:r>
            <a:r>
              <a:rPr lang="en-US" sz="2000" dirty="0"/>
              <a:t> into emails with the FMS. </a:t>
            </a:r>
          </a:p>
          <a:p>
            <a:pPr marL="342900" indent="-342900">
              <a:lnSpc>
                <a:spcPct val="150000"/>
              </a:lnSpc>
              <a:buFont typeface="Arial" panose="020B0604020202020204" pitchFamily="34" charset="0"/>
              <a:buChar char="•"/>
            </a:pPr>
            <a:r>
              <a:rPr lang="en-US" sz="2000" dirty="0"/>
              <a:t>Please do not call or email to request a reply if the 5 business days have not passed since your initial communication with the FMS.</a:t>
            </a:r>
          </a:p>
          <a:p>
            <a:pPr marL="800100" lvl="1" indent="-342900">
              <a:lnSpc>
                <a:spcPct val="150000"/>
              </a:lnSpc>
              <a:buFont typeface="Arial" panose="020B0604020202020204" pitchFamily="34" charset="0"/>
              <a:buChar char="•"/>
            </a:pPr>
            <a:r>
              <a:rPr lang="en-US" sz="2000" dirty="0"/>
              <a:t>This makes it much more difficult to respond to your initial request! </a:t>
            </a:r>
          </a:p>
          <a:p>
            <a:pPr marL="342900" indent="-342900">
              <a:lnSpc>
                <a:spcPct val="150000"/>
              </a:lnSpc>
              <a:buFont typeface="Arial" panose="020B0604020202020204" pitchFamily="34" charset="0"/>
              <a:buChar char="•"/>
            </a:pPr>
            <a:r>
              <a:rPr lang="en-US" sz="2000" dirty="0"/>
              <a:t>Use </a:t>
            </a:r>
            <a:r>
              <a:rPr lang="en-US" sz="2000" dirty="0">
                <a:hlinkClick r:id="rId2"/>
              </a:rPr>
              <a:t>fms@childrenshealthhome.org</a:t>
            </a:r>
            <a:r>
              <a:rPr lang="en-US" sz="2000" dirty="0"/>
              <a:t> email, not a direct staff email.</a:t>
            </a:r>
          </a:p>
        </p:txBody>
      </p:sp>
      <p:pic>
        <p:nvPicPr>
          <p:cNvPr id="5" name="Picture 4">
            <a:extLst>
              <a:ext uri="{FF2B5EF4-FFF2-40B4-BE49-F238E27FC236}">
                <a16:creationId xmlns:a16="http://schemas.microsoft.com/office/drawing/2014/main" id="{D55BE0E5-0161-5DAF-6C74-2F1CCE3560ED}"/>
              </a:ext>
            </a:extLst>
          </p:cNvPr>
          <p:cNvPicPr>
            <a:picLocks noChangeAspect="1"/>
          </p:cNvPicPr>
          <p:nvPr/>
        </p:nvPicPr>
        <p:blipFill>
          <a:blip r:embed="rId3"/>
          <a:stretch>
            <a:fillRect/>
          </a:stretch>
        </p:blipFill>
        <p:spPr>
          <a:xfrm>
            <a:off x="229094" y="6142291"/>
            <a:ext cx="4495320" cy="657725"/>
          </a:xfrm>
          <a:prstGeom prst="rect">
            <a:avLst/>
          </a:prstGeom>
        </p:spPr>
      </p:pic>
    </p:spTree>
    <p:extLst>
      <p:ext uri="{BB962C8B-B14F-4D97-AF65-F5344CB8AC3E}">
        <p14:creationId xmlns:p14="http://schemas.microsoft.com/office/powerpoint/2010/main" val="918806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12956"/>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24</a:t>
            </a:fld>
            <a:endParaRPr lang="en-US" dirty="0"/>
          </a:p>
        </p:txBody>
      </p:sp>
      <p:sp>
        <p:nvSpPr>
          <p:cNvPr id="2" name="TextBox 1">
            <a:extLst>
              <a:ext uri="{FF2B5EF4-FFF2-40B4-BE49-F238E27FC236}">
                <a16:creationId xmlns:a16="http://schemas.microsoft.com/office/drawing/2014/main" id="{B98BD2B0-EF66-1D7F-D9E6-A51FD239068D}"/>
              </a:ext>
            </a:extLst>
          </p:cNvPr>
          <p:cNvSpPr txBox="1"/>
          <p:nvPr/>
        </p:nvSpPr>
        <p:spPr>
          <a:xfrm>
            <a:off x="2733762" y="493749"/>
            <a:ext cx="6495875" cy="769441"/>
          </a:xfrm>
          <a:prstGeom prst="rect">
            <a:avLst/>
          </a:prstGeom>
          <a:noFill/>
        </p:spPr>
        <p:txBody>
          <a:bodyPr wrap="square" rtlCol="0">
            <a:spAutoFit/>
          </a:bodyPr>
          <a:lstStyle/>
          <a:p>
            <a:pPr algn="ctr"/>
            <a:r>
              <a:rPr lang="en-US" sz="4400" b="1" dirty="0">
                <a:solidFill>
                  <a:srgbClr val="456BB2"/>
                </a:solidFill>
              </a:rPr>
              <a:t>Communications</a:t>
            </a:r>
            <a:endParaRPr lang="en-US" b="1" dirty="0">
              <a:solidFill>
                <a:srgbClr val="456BB2"/>
              </a:solidFill>
            </a:endParaRPr>
          </a:p>
        </p:txBody>
      </p:sp>
      <p:sp>
        <p:nvSpPr>
          <p:cNvPr id="3" name="TextBox 2">
            <a:extLst>
              <a:ext uri="{FF2B5EF4-FFF2-40B4-BE49-F238E27FC236}">
                <a16:creationId xmlns:a16="http://schemas.microsoft.com/office/drawing/2014/main" id="{CF9E4065-1FBA-AA56-7E45-1B3A81871477}"/>
              </a:ext>
            </a:extLst>
          </p:cNvPr>
          <p:cNvSpPr txBox="1"/>
          <p:nvPr/>
        </p:nvSpPr>
        <p:spPr>
          <a:xfrm>
            <a:off x="2401391" y="1362684"/>
            <a:ext cx="7576127" cy="466127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u="sng" dirty="0"/>
              <a:t>Service Request Packets:</a:t>
            </a:r>
          </a:p>
          <a:p>
            <a:pPr marL="800100" lvl="1" indent="-342900">
              <a:lnSpc>
                <a:spcPct val="150000"/>
              </a:lnSpc>
              <a:buFont typeface="Arial" panose="020B0604020202020204" pitchFamily="34" charset="0"/>
              <a:buChar char="•"/>
            </a:pPr>
            <a:r>
              <a:rPr lang="en-US" sz="2000" dirty="0"/>
              <a:t>Upload all documents at once and update the form once all documents are uploaded.</a:t>
            </a:r>
          </a:p>
          <a:p>
            <a:pPr marL="800100" lvl="1" indent="-342900">
              <a:lnSpc>
                <a:spcPct val="150000"/>
              </a:lnSpc>
              <a:buFont typeface="Arial" panose="020B0604020202020204" pitchFamily="34" charset="0"/>
              <a:buChar char="•"/>
            </a:pPr>
            <a:r>
              <a:rPr lang="en-US" sz="2000" dirty="0"/>
              <a:t>Updating the FMS form each time a document is uploaded makes it difficult to track in the FMS inbox. </a:t>
            </a:r>
          </a:p>
          <a:p>
            <a:pPr marL="800100" lvl="1" indent="-342900">
              <a:lnSpc>
                <a:spcPct val="150000"/>
              </a:lnSpc>
              <a:buFont typeface="Arial" panose="020B0604020202020204" pitchFamily="34" charset="0"/>
              <a:buChar char="•"/>
            </a:pPr>
            <a:r>
              <a:rPr lang="en-US" sz="2000" dirty="0"/>
              <a:t>Upload the SRP documents as one packet.   </a:t>
            </a:r>
          </a:p>
          <a:p>
            <a:pPr marL="342900" indent="-342900">
              <a:lnSpc>
                <a:spcPct val="150000"/>
              </a:lnSpc>
              <a:buFont typeface="Arial" panose="020B0604020202020204" pitchFamily="34" charset="0"/>
              <a:buChar char="•"/>
            </a:pPr>
            <a:r>
              <a:rPr lang="en-US" sz="2000" dirty="0"/>
              <a:t>Most communications from the FMS will go through the FMS form, and you will receive an email when this has been updated.</a:t>
            </a:r>
          </a:p>
          <a:p>
            <a:pPr marL="342900" indent="-342900">
              <a:lnSpc>
                <a:spcPct val="150000"/>
              </a:lnSpc>
              <a:buFont typeface="Arial" panose="020B0604020202020204" pitchFamily="34" charset="0"/>
              <a:buChar char="•"/>
            </a:pPr>
            <a:r>
              <a:rPr lang="en-US" sz="2000" dirty="0"/>
              <a:t>Check your email prior to calling! You may have an update from the FMS that you have not seen yet.</a:t>
            </a:r>
          </a:p>
        </p:txBody>
      </p:sp>
      <p:pic>
        <p:nvPicPr>
          <p:cNvPr id="5" name="Picture 4">
            <a:extLst>
              <a:ext uri="{FF2B5EF4-FFF2-40B4-BE49-F238E27FC236}">
                <a16:creationId xmlns:a16="http://schemas.microsoft.com/office/drawing/2014/main" id="{E0E6C70D-3D8A-8365-58ED-A522CE75B89C}"/>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3895286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25</a:t>
            </a:fld>
            <a:endParaRPr lang="en-US" dirty="0"/>
          </a:p>
        </p:txBody>
      </p:sp>
      <p:sp>
        <p:nvSpPr>
          <p:cNvPr id="2" name="TextBox 1">
            <a:extLst>
              <a:ext uri="{FF2B5EF4-FFF2-40B4-BE49-F238E27FC236}">
                <a16:creationId xmlns:a16="http://schemas.microsoft.com/office/drawing/2014/main" id="{B98BD2B0-EF66-1D7F-D9E6-A51FD239068D}"/>
              </a:ext>
            </a:extLst>
          </p:cNvPr>
          <p:cNvSpPr txBox="1"/>
          <p:nvPr/>
        </p:nvSpPr>
        <p:spPr>
          <a:xfrm>
            <a:off x="3105325" y="486293"/>
            <a:ext cx="5981350" cy="769441"/>
          </a:xfrm>
          <a:prstGeom prst="rect">
            <a:avLst/>
          </a:prstGeom>
          <a:noFill/>
        </p:spPr>
        <p:txBody>
          <a:bodyPr wrap="square" rtlCol="0">
            <a:spAutoFit/>
          </a:bodyPr>
          <a:lstStyle/>
          <a:p>
            <a:pPr algn="ctr"/>
            <a:r>
              <a:rPr lang="en-US" sz="4400" b="1" dirty="0">
                <a:solidFill>
                  <a:srgbClr val="456BB2"/>
                </a:solidFill>
              </a:rPr>
              <a:t>Communications</a:t>
            </a:r>
            <a:endParaRPr lang="en-US" b="1" dirty="0">
              <a:solidFill>
                <a:srgbClr val="456BB2"/>
              </a:solidFill>
            </a:endParaRPr>
          </a:p>
        </p:txBody>
      </p:sp>
      <p:sp>
        <p:nvSpPr>
          <p:cNvPr id="6" name="TextBox 5">
            <a:extLst>
              <a:ext uri="{FF2B5EF4-FFF2-40B4-BE49-F238E27FC236}">
                <a16:creationId xmlns:a16="http://schemas.microsoft.com/office/drawing/2014/main" id="{67F91401-F4F1-B0F6-30EF-DD8BE17E5B5A}"/>
              </a:ext>
            </a:extLst>
          </p:cNvPr>
          <p:cNvSpPr txBox="1"/>
          <p:nvPr/>
        </p:nvSpPr>
        <p:spPr>
          <a:xfrm>
            <a:off x="2362200" y="1433237"/>
            <a:ext cx="7576127" cy="466127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The FMS and CM are </a:t>
            </a:r>
            <a:r>
              <a:rPr lang="en-US" sz="2000" b="1" u="sng" dirty="0"/>
              <a:t>collaborating</a:t>
            </a:r>
            <a:r>
              <a:rPr lang="en-US" sz="2000" dirty="0"/>
              <a:t> on project completion.</a:t>
            </a:r>
          </a:p>
          <a:p>
            <a:pPr marL="342900" indent="-342900">
              <a:lnSpc>
                <a:spcPct val="150000"/>
              </a:lnSpc>
              <a:buFont typeface="Arial" panose="020B0604020202020204" pitchFamily="34" charset="0"/>
              <a:buChar char="•"/>
            </a:pPr>
            <a:r>
              <a:rPr lang="en-US" sz="2000" dirty="0"/>
              <a:t>Projects are moving faster, but still take time. </a:t>
            </a:r>
          </a:p>
          <a:p>
            <a:pPr marL="342900" indent="-342900">
              <a:lnSpc>
                <a:spcPct val="150000"/>
              </a:lnSpc>
              <a:buFont typeface="Arial" panose="020B0604020202020204" pitchFamily="34" charset="0"/>
              <a:buChar char="•"/>
            </a:pPr>
            <a:r>
              <a:rPr lang="en-US" sz="2000" dirty="0"/>
              <a:t>CM push back on waiver requirements, non-collaboration, or inappropriate communications are reviewed by management.</a:t>
            </a:r>
          </a:p>
          <a:p>
            <a:pPr marL="342900" indent="-342900">
              <a:lnSpc>
                <a:spcPct val="150000"/>
              </a:lnSpc>
              <a:buFont typeface="Arial" panose="020B0604020202020204" pitchFamily="34" charset="0"/>
              <a:buChar char="•"/>
            </a:pPr>
            <a:r>
              <a:rPr lang="en-US" sz="2000" dirty="0"/>
              <a:t>HCBS Waiver Supervisor will follow up with lead HHs if communication concerns persist. </a:t>
            </a:r>
          </a:p>
          <a:p>
            <a:pPr marL="342900" indent="-342900">
              <a:lnSpc>
                <a:spcPct val="150000"/>
              </a:lnSpc>
              <a:buFont typeface="Arial" panose="020B0604020202020204" pitchFamily="34" charset="0"/>
              <a:buChar char="•"/>
            </a:pPr>
            <a:r>
              <a:rPr lang="en-US" sz="2000" dirty="0"/>
              <a:t>This process is intended to be </a:t>
            </a:r>
            <a:r>
              <a:rPr lang="en-US" sz="2000" i="1" dirty="0"/>
              <a:t>positive, supportive, and pursued </a:t>
            </a:r>
            <a:r>
              <a:rPr lang="en-US" sz="2000" b="1" i="1" dirty="0"/>
              <a:t>to support the needs of the member/family</a:t>
            </a:r>
            <a:r>
              <a:rPr lang="en-US" sz="2000" dirty="0"/>
              <a:t>. </a:t>
            </a:r>
          </a:p>
          <a:p>
            <a:pPr marL="342900" indent="-342900">
              <a:lnSpc>
                <a:spcPct val="150000"/>
              </a:lnSpc>
              <a:buFont typeface="Arial" panose="020B0604020202020204" pitchFamily="34" charset="0"/>
              <a:buChar char="•"/>
            </a:pPr>
            <a:r>
              <a:rPr lang="en-US" sz="2000" dirty="0"/>
              <a:t>We all share the same goal: help members live safely and independently! </a:t>
            </a:r>
          </a:p>
        </p:txBody>
      </p:sp>
      <p:pic>
        <p:nvPicPr>
          <p:cNvPr id="3" name="Picture 2">
            <a:extLst>
              <a:ext uri="{FF2B5EF4-FFF2-40B4-BE49-F238E27FC236}">
                <a16:creationId xmlns:a16="http://schemas.microsoft.com/office/drawing/2014/main" id="{4ADF1CBF-8CBA-A3BA-A45C-FECBBF2E1E66}"/>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1776693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97BE38-56BA-E539-39B0-D332F1EC176C}"/>
              </a:ext>
            </a:extLst>
          </p:cNvPr>
          <p:cNvSpPr txBox="1"/>
          <p:nvPr/>
        </p:nvSpPr>
        <p:spPr>
          <a:xfrm>
            <a:off x="2461189" y="2264637"/>
            <a:ext cx="6793906" cy="923330"/>
          </a:xfrm>
          <a:prstGeom prst="rect">
            <a:avLst/>
          </a:prstGeom>
          <a:noFill/>
        </p:spPr>
        <p:txBody>
          <a:bodyPr wrap="square" rtlCol="0">
            <a:spAutoFit/>
          </a:bodyPr>
          <a:lstStyle/>
          <a:p>
            <a:pPr algn="ctr"/>
            <a:r>
              <a:rPr lang="en-US" sz="5400" b="1" u="sng" dirty="0">
                <a:solidFill>
                  <a:srgbClr val="456BB2"/>
                </a:solidFill>
              </a:rPr>
              <a:t>Upcoming Changes</a:t>
            </a:r>
          </a:p>
        </p:txBody>
      </p:sp>
    </p:spTree>
    <p:extLst>
      <p:ext uri="{BB962C8B-B14F-4D97-AF65-F5344CB8AC3E}">
        <p14:creationId xmlns:p14="http://schemas.microsoft.com/office/powerpoint/2010/main" val="2214029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905960"/>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27</a:t>
            </a:fld>
            <a:endParaRPr lang="en-US" dirty="0"/>
          </a:p>
        </p:txBody>
      </p:sp>
      <p:sp>
        <p:nvSpPr>
          <p:cNvPr id="2" name="TextBox 1">
            <a:extLst>
              <a:ext uri="{FF2B5EF4-FFF2-40B4-BE49-F238E27FC236}">
                <a16:creationId xmlns:a16="http://schemas.microsoft.com/office/drawing/2014/main" id="{7C6FBC36-6369-46C9-2B59-5290F367EC99}"/>
              </a:ext>
            </a:extLst>
          </p:cNvPr>
          <p:cNvSpPr txBox="1"/>
          <p:nvPr/>
        </p:nvSpPr>
        <p:spPr>
          <a:xfrm>
            <a:off x="2963310" y="136519"/>
            <a:ext cx="6343475" cy="769441"/>
          </a:xfrm>
          <a:prstGeom prst="rect">
            <a:avLst/>
          </a:prstGeom>
          <a:noFill/>
        </p:spPr>
        <p:txBody>
          <a:bodyPr wrap="square" rtlCol="0">
            <a:spAutoFit/>
          </a:bodyPr>
          <a:lstStyle/>
          <a:p>
            <a:pPr algn="ctr"/>
            <a:r>
              <a:rPr lang="en-US" sz="4400" b="1" dirty="0">
                <a:solidFill>
                  <a:srgbClr val="456BB2"/>
                </a:solidFill>
              </a:rPr>
              <a:t>Changes to Intent Request</a:t>
            </a:r>
            <a:endParaRPr lang="en-US" b="1" dirty="0">
              <a:solidFill>
                <a:srgbClr val="456BB2"/>
              </a:solidFill>
            </a:endParaRPr>
          </a:p>
        </p:txBody>
      </p:sp>
      <p:sp>
        <p:nvSpPr>
          <p:cNvPr id="5" name="TextBox 4">
            <a:extLst>
              <a:ext uri="{FF2B5EF4-FFF2-40B4-BE49-F238E27FC236}">
                <a16:creationId xmlns:a16="http://schemas.microsoft.com/office/drawing/2014/main" id="{6DD8C5B1-8CC6-D7EA-2E44-8CF9DEEBECFF}"/>
              </a:ext>
            </a:extLst>
          </p:cNvPr>
          <p:cNvSpPr txBox="1"/>
          <p:nvPr/>
        </p:nvSpPr>
        <p:spPr>
          <a:xfrm>
            <a:off x="2100546" y="875323"/>
            <a:ext cx="8466901" cy="563077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highlight>
                  <a:srgbClr val="FFFF00"/>
                </a:highlight>
              </a:rPr>
              <a:t>November 1</a:t>
            </a:r>
            <a:r>
              <a:rPr lang="en-US" sz="2000" baseline="30000" dirty="0">
                <a:highlight>
                  <a:srgbClr val="FFFF00"/>
                </a:highlight>
              </a:rPr>
              <a:t>st</a:t>
            </a:r>
            <a:r>
              <a:rPr lang="en-US" sz="2000" dirty="0">
                <a:highlight>
                  <a:srgbClr val="FFFF00"/>
                </a:highlight>
              </a:rPr>
              <a:t>, 2024</a:t>
            </a:r>
          </a:p>
          <a:p>
            <a:pPr marL="342900" indent="-342900">
              <a:lnSpc>
                <a:spcPct val="150000"/>
              </a:lnSpc>
              <a:buFont typeface="Arial" panose="020B0604020202020204" pitchFamily="34" charset="0"/>
              <a:buChar char="•"/>
            </a:pPr>
            <a:r>
              <a:rPr lang="en-US" dirty="0"/>
              <a:t>Beginning on 11/1/24, intent requests will now require the following to be submitted with the intent to support the need to move to evaluation/next steps:</a:t>
            </a:r>
          </a:p>
          <a:p>
            <a:pPr marL="800100" lvl="1" indent="-342900">
              <a:lnSpc>
                <a:spcPct val="150000"/>
              </a:lnSpc>
              <a:buFont typeface="Arial" panose="020B0604020202020204" pitchFamily="34" charset="0"/>
              <a:buChar char="•"/>
            </a:pPr>
            <a:r>
              <a:rPr lang="en-US" dirty="0"/>
              <a:t>Letter of Medical Necessity (LOMN) –for EMODs/VMODs</a:t>
            </a:r>
          </a:p>
          <a:p>
            <a:pPr marL="800100" lvl="1" indent="-342900">
              <a:lnSpc>
                <a:spcPct val="150000"/>
              </a:lnSpc>
              <a:buFont typeface="Arial" panose="020B0604020202020204" pitchFamily="34" charset="0"/>
              <a:buChar char="•"/>
            </a:pPr>
            <a:r>
              <a:rPr lang="en-US" dirty="0"/>
              <a:t>Clinical Justification –for AAT</a:t>
            </a:r>
          </a:p>
          <a:p>
            <a:pPr marL="800100" lvl="1" indent="-342900">
              <a:lnSpc>
                <a:spcPct val="150000"/>
              </a:lnSpc>
              <a:buFont typeface="Arial" panose="020B0604020202020204" pitchFamily="34" charset="0"/>
              <a:buChar char="•"/>
            </a:pPr>
            <a:r>
              <a:rPr lang="en-US" dirty="0"/>
              <a:t>Due Diligence Statement –for EMOD/VMOD/AAT</a:t>
            </a:r>
          </a:p>
          <a:p>
            <a:pPr marL="342900" indent="-342900">
              <a:lnSpc>
                <a:spcPct val="150000"/>
              </a:lnSpc>
              <a:buFont typeface="Arial" panose="020B0604020202020204" pitchFamily="34" charset="0"/>
              <a:buChar char="•"/>
            </a:pPr>
            <a:r>
              <a:rPr lang="en-US" dirty="0"/>
              <a:t>Moving forward,  the physician’s order/script is not needed in addition to an LOMN as it is duplicative. The LOMN </a:t>
            </a:r>
            <a:r>
              <a:rPr lang="en-US" u="sng" dirty="0"/>
              <a:t>must</a:t>
            </a:r>
            <a:r>
              <a:rPr lang="en-US" dirty="0"/>
              <a:t> be signed by an MD. </a:t>
            </a:r>
          </a:p>
          <a:p>
            <a:pPr marL="342900" indent="-342900">
              <a:lnSpc>
                <a:spcPct val="150000"/>
              </a:lnSpc>
              <a:buFont typeface="Arial" panose="020B0604020202020204" pitchFamily="34" charset="0"/>
              <a:buChar char="•"/>
            </a:pPr>
            <a:r>
              <a:rPr lang="en-US" dirty="0"/>
              <a:t>Historically, this information was not requested until the pre-project evaluation phase. </a:t>
            </a:r>
          </a:p>
          <a:p>
            <a:pPr marL="342900" indent="-342900">
              <a:lnSpc>
                <a:spcPct val="150000"/>
              </a:lnSpc>
              <a:buFont typeface="Arial" panose="020B0604020202020204" pitchFamily="34" charset="0"/>
              <a:buChar char="•"/>
            </a:pPr>
            <a:r>
              <a:rPr lang="en-US" sz="2000" b="1" dirty="0"/>
              <a:t>Why the change?</a:t>
            </a:r>
          </a:p>
          <a:p>
            <a:pPr marL="342900" indent="-342900">
              <a:lnSpc>
                <a:spcPct val="150000"/>
              </a:lnSpc>
              <a:buFont typeface="Arial" panose="020B0604020202020204" pitchFamily="34" charset="0"/>
              <a:buChar char="•"/>
            </a:pPr>
            <a:endParaRPr lang="en-US" sz="2000" dirty="0"/>
          </a:p>
          <a:p>
            <a:pPr>
              <a:lnSpc>
                <a:spcPct val="150000"/>
              </a:lnSpc>
            </a:pPr>
            <a:endParaRPr lang="en-US" sz="2000" dirty="0"/>
          </a:p>
        </p:txBody>
      </p:sp>
      <p:pic>
        <p:nvPicPr>
          <p:cNvPr id="3" name="Picture 2">
            <a:extLst>
              <a:ext uri="{FF2B5EF4-FFF2-40B4-BE49-F238E27FC236}">
                <a16:creationId xmlns:a16="http://schemas.microsoft.com/office/drawing/2014/main" id="{BCFF1856-667E-6D84-447B-BC3DDBE5B3EF}"/>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656405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28</a:t>
            </a:fld>
            <a:endParaRPr lang="en-US" dirty="0"/>
          </a:p>
        </p:txBody>
      </p:sp>
      <p:sp>
        <p:nvSpPr>
          <p:cNvPr id="2" name="TextBox 1">
            <a:extLst>
              <a:ext uri="{FF2B5EF4-FFF2-40B4-BE49-F238E27FC236}">
                <a16:creationId xmlns:a16="http://schemas.microsoft.com/office/drawing/2014/main" id="{7C6FBC36-6369-46C9-2B59-5290F367EC99}"/>
              </a:ext>
            </a:extLst>
          </p:cNvPr>
          <p:cNvSpPr txBox="1"/>
          <p:nvPr/>
        </p:nvSpPr>
        <p:spPr>
          <a:xfrm>
            <a:off x="2809962" y="520086"/>
            <a:ext cx="6343475" cy="769441"/>
          </a:xfrm>
          <a:prstGeom prst="rect">
            <a:avLst/>
          </a:prstGeom>
          <a:noFill/>
        </p:spPr>
        <p:txBody>
          <a:bodyPr wrap="square" rtlCol="0">
            <a:spAutoFit/>
          </a:bodyPr>
          <a:lstStyle/>
          <a:p>
            <a:pPr algn="ctr"/>
            <a:r>
              <a:rPr lang="en-US" sz="4400" b="1" dirty="0">
                <a:solidFill>
                  <a:srgbClr val="456BB2"/>
                </a:solidFill>
              </a:rPr>
              <a:t>Changes to Intent Request</a:t>
            </a:r>
            <a:endParaRPr lang="en-US" b="1" dirty="0">
              <a:solidFill>
                <a:srgbClr val="456BB2"/>
              </a:solidFill>
            </a:endParaRPr>
          </a:p>
        </p:txBody>
      </p:sp>
      <p:sp>
        <p:nvSpPr>
          <p:cNvPr id="5" name="TextBox 4">
            <a:extLst>
              <a:ext uri="{FF2B5EF4-FFF2-40B4-BE49-F238E27FC236}">
                <a16:creationId xmlns:a16="http://schemas.microsoft.com/office/drawing/2014/main" id="{6DD8C5B1-8CC6-D7EA-2E44-8CF9DEEBECFF}"/>
              </a:ext>
            </a:extLst>
          </p:cNvPr>
          <p:cNvSpPr txBox="1"/>
          <p:nvPr/>
        </p:nvSpPr>
        <p:spPr>
          <a:xfrm>
            <a:off x="2175289" y="1406900"/>
            <a:ext cx="7848603" cy="512294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FMS has identified several trends:</a:t>
            </a:r>
          </a:p>
          <a:p>
            <a:pPr marL="800100" lvl="1" indent="-342900">
              <a:lnSpc>
                <a:spcPct val="150000"/>
              </a:lnSpc>
              <a:buFont typeface="Arial" panose="020B0604020202020204" pitchFamily="34" charset="0"/>
              <a:buChar char="•"/>
            </a:pPr>
            <a:r>
              <a:rPr lang="en-US" sz="2000" dirty="0"/>
              <a:t>Projects are being requested without a clear tie to medical necessity or confirming other funding sources were pursued first.</a:t>
            </a:r>
          </a:p>
          <a:p>
            <a:pPr marL="800100" lvl="1" indent="-342900">
              <a:lnSpc>
                <a:spcPct val="150000"/>
              </a:lnSpc>
              <a:buFont typeface="Arial" panose="020B0604020202020204" pitchFamily="34" charset="0"/>
              <a:buChar char="•"/>
            </a:pPr>
            <a:r>
              <a:rPr lang="en-US" sz="2000" dirty="0"/>
              <a:t>Confusion over LOMN and Physician’s Order/script. </a:t>
            </a:r>
          </a:p>
          <a:p>
            <a:pPr marL="800100" lvl="1" indent="-342900">
              <a:lnSpc>
                <a:spcPct val="150000"/>
              </a:lnSpc>
              <a:buFont typeface="Arial" panose="020B0604020202020204" pitchFamily="34" charset="0"/>
              <a:buChar char="•"/>
            </a:pPr>
            <a:r>
              <a:rPr lang="en-US" sz="2000" dirty="0"/>
              <a:t>Requests are approved to move to evaluation, and the LOMN supplied at evaluation does not always align with what was requested which can cause delays or issues later on.</a:t>
            </a:r>
          </a:p>
          <a:p>
            <a:pPr marL="800100" lvl="1" indent="-342900">
              <a:lnSpc>
                <a:spcPct val="150000"/>
              </a:lnSpc>
              <a:buFont typeface="Arial" panose="020B0604020202020204" pitchFamily="34" charset="0"/>
              <a:buChar char="•"/>
            </a:pPr>
            <a:r>
              <a:rPr lang="en-US" sz="2000" dirty="0"/>
              <a:t>Due Diligence Statements do not identify that all possible funding sources are being explored before pursuing the project under the waiver. </a:t>
            </a:r>
          </a:p>
          <a:p>
            <a:pPr marL="800100" lvl="1" indent="-342900">
              <a:lnSpc>
                <a:spcPct val="150000"/>
              </a:lnSpc>
              <a:buFont typeface="Arial" panose="020B0604020202020204" pitchFamily="34" charset="0"/>
              <a:buChar char="•"/>
            </a:pPr>
            <a:endParaRPr lang="en-US" sz="2000" dirty="0"/>
          </a:p>
        </p:txBody>
      </p:sp>
      <p:pic>
        <p:nvPicPr>
          <p:cNvPr id="9" name="Picture 8">
            <a:extLst>
              <a:ext uri="{FF2B5EF4-FFF2-40B4-BE49-F238E27FC236}">
                <a16:creationId xmlns:a16="http://schemas.microsoft.com/office/drawing/2014/main" id="{7B82CD9A-BD8D-9F88-7285-588223F49E06}"/>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2691008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29</a:t>
            </a:fld>
            <a:endParaRPr lang="en-US" dirty="0"/>
          </a:p>
        </p:txBody>
      </p:sp>
      <p:sp>
        <p:nvSpPr>
          <p:cNvPr id="2" name="TextBox 1">
            <a:extLst>
              <a:ext uri="{FF2B5EF4-FFF2-40B4-BE49-F238E27FC236}">
                <a16:creationId xmlns:a16="http://schemas.microsoft.com/office/drawing/2014/main" id="{7C6FBC36-6369-46C9-2B59-5290F367EC99}"/>
              </a:ext>
            </a:extLst>
          </p:cNvPr>
          <p:cNvSpPr txBox="1"/>
          <p:nvPr/>
        </p:nvSpPr>
        <p:spPr>
          <a:xfrm>
            <a:off x="2809962" y="520086"/>
            <a:ext cx="6343475" cy="769441"/>
          </a:xfrm>
          <a:prstGeom prst="rect">
            <a:avLst/>
          </a:prstGeom>
          <a:noFill/>
        </p:spPr>
        <p:txBody>
          <a:bodyPr wrap="square" rtlCol="0">
            <a:spAutoFit/>
          </a:bodyPr>
          <a:lstStyle/>
          <a:p>
            <a:pPr algn="ctr"/>
            <a:r>
              <a:rPr lang="en-US" sz="4400" b="1" dirty="0">
                <a:solidFill>
                  <a:srgbClr val="456BB2"/>
                </a:solidFill>
              </a:rPr>
              <a:t>Changes to Intent Request</a:t>
            </a:r>
            <a:endParaRPr lang="en-US" b="1" dirty="0">
              <a:solidFill>
                <a:srgbClr val="456BB2"/>
              </a:solidFill>
            </a:endParaRPr>
          </a:p>
        </p:txBody>
      </p:sp>
      <p:sp>
        <p:nvSpPr>
          <p:cNvPr id="5" name="TextBox 4">
            <a:extLst>
              <a:ext uri="{FF2B5EF4-FFF2-40B4-BE49-F238E27FC236}">
                <a16:creationId xmlns:a16="http://schemas.microsoft.com/office/drawing/2014/main" id="{6DD8C5B1-8CC6-D7EA-2E44-8CF9DEEBECFF}"/>
              </a:ext>
            </a:extLst>
          </p:cNvPr>
          <p:cNvSpPr txBox="1"/>
          <p:nvPr/>
        </p:nvSpPr>
        <p:spPr>
          <a:xfrm>
            <a:off x="2362200" y="1406900"/>
            <a:ext cx="7576127" cy="327628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Having the LOMN at the intent phase helps the FMS determine if a project is appropriate and would address the needs of the child/youth. </a:t>
            </a:r>
          </a:p>
          <a:p>
            <a:pPr marL="342900" indent="-342900">
              <a:lnSpc>
                <a:spcPct val="150000"/>
              </a:lnSpc>
              <a:buFont typeface="Arial" panose="020B0604020202020204" pitchFamily="34" charset="0"/>
              <a:buChar char="•"/>
            </a:pPr>
            <a:r>
              <a:rPr lang="en-US" sz="2000" dirty="0"/>
              <a:t>Some project requests are not medically necessary, even though the family may prefer them or family requests an item that would be helpful to have (i.e. recreational purpose). </a:t>
            </a:r>
          </a:p>
          <a:p>
            <a:pPr marL="342900" indent="-342900">
              <a:lnSpc>
                <a:spcPct val="150000"/>
              </a:lnSpc>
              <a:buFont typeface="Arial" panose="020B0604020202020204" pitchFamily="34" charset="0"/>
              <a:buChar char="•"/>
            </a:pPr>
            <a:r>
              <a:rPr lang="en-US" sz="2000" dirty="0"/>
              <a:t>Save time and effort on the part of the CM, the family, and the FMS. </a:t>
            </a:r>
          </a:p>
        </p:txBody>
      </p:sp>
      <p:pic>
        <p:nvPicPr>
          <p:cNvPr id="3" name="Picture 2">
            <a:extLst>
              <a:ext uri="{FF2B5EF4-FFF2-40B4-BE49-F238E27FC236}">
                <a16:creationId xmlns:a16="http://schemas.microsoft.com/office/drawing/2014/main" id="{5E4D20CF-EF1F-6902-1234-B86ACB590C3F}"/>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3064270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3</a:t>
            </a:fld>
            <a:endParaRPr lang="en-US" dirty="0"/>
          </a:p>
        </p:txBody>
      </p:sp>
      <p:sp>
        <p:nvSpPr>
          <p:cNvPr id="9" name="Content Placeholder 2">
            <a:extLst>
              <a:ext uri="{FF2B5EF4-FFF2-40B4-BE49-F238E27FC236}">
                <a16:creationId xmlns:a16="http://schemas.microsoft.com/office/drawing/2014/main" id="{95FAF733-FFC5-4481-9DCB-C97FCB2DD8FF}"/>
              </a:ext>
            </a:extLst>
          </p:cNvPr>
          <p:cNvSpPr txBox="1">
            <a:spLocks/>
          </p:cNvSpPr>
          <p:nvPr/>
        </p:nvSpPr>
        <p:spPr>
          <a:xfrm>
            <a:off x="2074652" y="2001910"/>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2" name="TextBox 1">
            <a:extLst>
              <a:ext uri="{FF2B5EF4-FFF2-40B4-BE49-F238E27FC236}">
                <a16:creationId xmlns:a16="http://schemas.microsoft.com/office/drawing/2014/main" id="{BA9A8012-E089-17FE-9E39-EB81AE569F8B}"/>
              </a:ext>
            </a:extLst>
          </p:cNvPr>
          <p:cNvSpPr txBox="1"/>
          <p:nvPr/>
        </p:nvSpPr>
        <p:spPr>
          <a:xfrm>
            <a:off x="3105325" y="486293"/>
            <a:ext cx="5981350" cy="769441"/>
          </a:xfrm>
          <a:prstGeom prst="rect">
            <a:avLst/>
          </a:prstGeom>
          <a:noFill/>
        </p:spPr>
        <p:txBody>
          <a:bodyPr wrap="square" rtlCol="0">
            <a:spAutoFit/>
          </a:bodyPr>
          <a:lstStyle/>
          <a:p>
            <a:pPr algn="ctr"/>
            <a:r>
              <a:rPr lang="en-US" sz="4400" b="1" dirty="0">
                <a:solidFill>
                  <a:srgbClr val="456BB2"/>
                </a:solidFill>
              </a:rPr>
              <a:t>Currently</a:t>
            </a:r>
            <a:endParaRPr lang="en-US" b="1" dirty="0">
              <a:solidFill>
                <a:srgbClr val="456BB2"/>
              </a:solidFill>
            </a:endParaRPr>
          </a:p>
        </p:txBody>
      </p:sp>
      <p:sp>
        <p:nvSpPr>
          <p:cNvPr id="5" name="TextBox 4">
            <a:extLst>
              <a:ext uri="{FF2B5EF4-FFF2-40B4-BE49-F238E27FC236}">
                <a16:creationId xmlns:a16="http://schemas.microsoft.com/office/drawing/2014/main" id="{74F06EC0-C6AF-374C-45F6-C430570B8047}"/>
              </a:ext>
            </a:extLst>
          </p:cNvPr>
          <p:cNvSpPr txBox="1"/>
          <p:nvPr/>
        </p:nvSpPr>
        <p:spPr>
          <a:xfrm>
            <a:off x="2531855" y="1641052"/>
            <a:ext cx="7315200" cy="327628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Number of active projects with FMS: over 400!</a:t>
            </a:r>
          </a:p>
          <a:p>
            <a:pPr marL="285750" indent="-285750">
              <a:lnSpc>
                <a:spcPct val="150000"/>
              </a:lnSpc>
              <a:buFont typeface="Arial" panose="020B0604020202020204" pitchFamily="34" charset="0"/>
              <a:buChar char="•"/>
            </a:pPr>
            <a:r>
              <a:rPr lang="en-US" sz="2000" dirty="0"/>
              <a:t>Projects are moving along at a much faster rate than previously! </a:t>
            </a:r>
          </a:p>
          <a:p>
            <a:pPr marL="285750" indent="-285750">
              <a:lnSpc>
                <a:spcPct val="150000"/>
              </a:lnSpc>
              <a:buFont typeface="Arial" panose="020B0604020202020204" pitchFamily="34" charset="0"/>
              <a:buChar char="•"/>
            </a:pPr>
            <a:r>
              <a:rPr lang="en-US" sz="2000" dirty="0"/>
              <a:t>Communications are significantly improved.</a:t>
            </a:r>
          </a:p>
          <a:p>
            <a:pPr marL="285750" indent="-285750">
              <a:lnSpc>
                <a:spcPct val="150000"/>
              </a:lnSpc>
              <a:buFont typeface="Arial" panose="020B0604020202020204" pitchFamily="34" charset="0"/>
              <a:buChar char="•"/>
            </a:pPr>
            <a:r>
              <a:rPr lang="en-US" sz="2000" dirty="0"/>
              <a:t>FMS continues to work on growing our evaluator and vendor network. </a:t>
            </a:r>
          </a:p>
          <a:p>
            <a:pPr>
              <a:lnSpc>
                <a:spcPct val="150000"/>
              </a:lnSpc>
            </a:pPr>
            <a:endParaRPr lang="en-US" sz="2000" dirty="0"/>
          </a:p>
          <a:p>
            <a:pPr marL="285750" indent="-285750">
              <a:lnSpc>
                <a:spcPct val="150000"/>
              </a:lnSpc>
              <a:buFont typeface="Arial" panose="020B0604020202020204" pitchFamily="34" charset="0"/>
              <a:buChar char="•"/>
            </a:pPr>
            <a:endParaRPr lang="en-US" sz="2000" dirty="0"/>
          </a:p>
        </p:txBody>
      </p:sp>
      <p:pic>
        <p:nvPicPr>
          <p:cNvPr id="3" name="Picture 2">
            <a:extLst>
              <a:ext uri="{FF2B5EF4-FFF2-40B4-BE49-F238E27FC236}">
                <a16:creationId xmlns:a16="http://schemas.microsoft.com/office/drawing/2014/main" id="{6136CC0E-2523-B866-DE89-279CC460C6C6}"/>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984081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30</a:t>
            </a:fld>
            <a:endParaRPr lang="en-US" dirty="0"/>
          </a:p>
        </p:txBody>
      </p:sp>
      <p:sp>
        <p:nvSpPr>
          <p:cNvPr id="2" name="TextBox 1">
            <a:extLst>
              <a:ext uri="{FF2B5EF4-FFF2-40B4-BE49-F238E27FC236}">
                <a16:creationId xmlns:a16="http://schemas.microsoft.com/office/drawing/2014/main" id="{7C6FBC36-6369-46C9-2B59-5290F367EC99}"/>
              </a:ext>
            </a:extLst>
          </p:cNvPr>
          <p:cNvSpPr txBox="1"/>
          <p:nvPr/>
        </p:nvSpPr>
        <p:spPr>
          <a:xfrm>
            <a:off x="2809962" y="520086"/>
            <a:ext cx="6343475" cy="769441"/>
          </a:xfrm>
          <a:prstGeom prst="rect">
            <a:avLst/>
          </a:prstGeom>
          <a:noFill/>
        </p:spPr>
        <p:txBody>
          <a:bodyPr wrap="square" rtlCol="0">
            <a:spAutoFit/>
          </a:bodyPr>
          <a:lstStyle/>
          <a:p>
            <a:pPr algn="ctr"/>
            <a:r>
              <a:rPr lang="en-US" sz="4400" b="1" dirty="0">
                <a:solidFill>
                  <a:srgbClr val="456BB2"/>
                </a:solidFill>
              </a:rPr>
              <a:t>Changes to Intent Request</a:t>
            </a:r>
            <a:endParaRPr lang="en-US" b="1" dirty="0">
              <a:solidFill>
                <a:srgbClr val="456BB2"/>
              </a:solidFill>
            </a:endParaRPr>
          </a:p>
        </p:txBody>
      </p:sp>
      <p:sp>
        <p:nvSpPr>
          <p:cNvPr id="5" name="TextBox 4">
            <a:extLst>
              <a:ext uri="{FF2B5EF4-FFF2-40B4-BE49-F238E27FC236}">
                <a16:creationId xmlns:a16="http://schemas.microsoft.com/office/drawing/2014/main" id="{6DD8C5B1-8CC6-D7EA-2E44-8CF9DEEBECFF}"/>
              </a:ext>
            </a:extLst>
          </p:cNvPr>
          <p:cNvSpPr txBox="1"/>
          <p:nvPr/>
        </p:nvSpPr>
        <p:spPr>
          <a:xfrm>
            <a:off x="2362200" y="1348213"/>
            <a:ext cx="7576127" cy="466127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The FMS can confirm, prior to any waiver funding being used for a project, the CM has exhausted all possible funding sources. </a:t>
            </a:r>
          </a:p>
          <a:p>
            <a:pPr marL="342900" indent="-342900">
              <a:lnSpc>
                <a:spcPct val="150000"/>
              </a:lnSpc>
              <a:buFont typeface="Arial" panose="020B0604020202020204" pitchFamily="34" charset="0"/>
              <a:buChar char="•"/>
            </a:pPr>
            <a:r>
              <a:rPr lang="en-US" sz="2000" dirty="0"/>
              <a:t>If the Due Diligence Statement provided at intent does not identify that multiple sources were explored or does not clarify why more funding sources could not be explored, the FMS can request more information. The exclusion letter from the third-party health insurance is not expected at this point but acknowledgment that it will be pursued should be documented.</a:t>
            </a:r>
          </a:p>
          <a:p>
            <a:pPr marL="342900" indent="-342900">
              <a:lnSpc>
                <a:spcPct val="150000"/>
              </a:lnSpc>
              <a:buFont typeface="Arial" panose="020B0604020202020204" pitchFamily="34" charset="0"/>
              <a:buChar char="•"/>
            </a:pPr>
            <a:r>
              <a:rPr lang="en-US" sz="2000" dirty="0"/>
              <a:t>Elements of medical necessity and due diligence should be explored </a:t>
            </a:r>
            <a:r>
              <a:rPr lang="en-US" sz="2000" b="1" u="sng" dirty="0"/>
              <a:t>prior</a:t>
            </a:r>
            <a:r>
              <a:rPr lang="en-US" sz="2000" dirty="0"/>
              <a:t> to submitting the intent request to FMS. </a:t>
            </a:r>
          </a:p>
        </p:txBody>
      </p:sp>
      <p:pic>
        <p:nvPicPr>
          <p:cNvPr id="3" name="Picture 2">
            <a:extLst>
              <a:ext uri="{FF2B5EF4-FFF2-40B4-BE49-F238E27FC236}">
                <a16:creationId xmlns:a16="http://schemas.microsoft.com/office/drawing/2014/main" id="{20C5BBCD-B285-91B5-8D7D-DB7C3675421F}"/>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1722805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31</a:t>
            </a:fld>
            <a:endParaRPr lang="en-US" dirty="0"/>
          </a:p>
        </p:txBody>
      </p:sp>
      <p:sp>
        <p:nvSpPr>
          <p:cNvPr id="2" name="TextBox 1">
            <a:extLst>
              <a:ext uri="{FF2B5EF4-FFF2-40B4-BE49-F238E27FC236}">
                <a16:creationId xmlns:a16="http://schemas.microsoft.com/office/drawing/2014/main" id="{7C6FBC36-6369-46C9-2B59-5290F367EC99}"/>
              </a:ext>
            </a:extLst>
          </p:cNvPr>
          <p:cNvSpPr txBox="1"/>
          <p:nvPr/>
        </p:nvSpPr>
        <p:spPr>
          <a:xfrm>
            <a:off x="2417518" y="539681"/>
            <a:ext cx="7128364" cy="769441"/>
          </a:xfrm>
          <a:prstGeom prst="rect">
            <a:avLst/>
          </a:prstGeom>
          <a:noFill/>
        </p:spPr>
        <p:txBody>
          <a:bodyPr wrap="square" rtlCol="0">
            <a:spAutoFit/>
          </a:bodyPr>
          <a:lstStyle/>
          <a:p>
            <a:pPr algn="ctr"/>
            <a:r>
              <a:rPr lang="en-US" sz="4400" b="1" dirty="0">
                <a:solidFill>
                  <a:srgbClr val="456BB2"/>
                </a:solidFill>
              </a:rPr>
              <a:t>Upcoming Changes/Initiatives</a:t>
            </a:r>
            <a:endParaRPr lang="en-US" b="1" dirty="0">
              <a:solidFill>
                <a:srgbClr val="456BB2"/>
              </a:solidFill>
            </a:endParaRPr>
          </a:p>
        </p:txBody>
      </p:sp>
      <p:sp>
        <p:nvSpPr>
          <p:cNvPr id="5" name="TextBox 4">
            <a:extLst>
              <a:ext uri="{FF2B5EF4-FFF2-40B4-BE49-F238E27FC236}">
                <a16:creationId xmlns:a16="http://schemas.microsoft.com/office/drawing/2014/main" id="{6DD8C5B1-8CC6-D7EA-2E44-8CF9DEEBECFF}"/>
              </a:ext>
            </a:extLst>
          </p:cNvPr>
          <p:cNvSpPr txBox="1"/>
          <p:nvPr/>
        </p:nvSpPr>
        <p:spPr>
          <a:xfrm>
            <a:off x="2193636" y="1348211"/>
            <a:ext cx="7576127" cy="327628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Updated checklists: Available on the CHHUNY Portal.</a:t>
            </a:r>
          </a:p>
          <a:p>
            <a:pPr marL="342900" indent="-342900">
              <a:lnSpc>
                <a:spcPct val="150000"/>
              </a:lnSpc>
              <a:buFont typeface="Arial" panose="020B0604020202020204" pitchFamily="34" charset="0"/>
              <a:buChar char="•"/>
            </a:pPr>
            <a:r>
              <a:rPr lang="en-US" sz="2000" dirty="0"/>
              <a:t>Support Inbox: </a:t>
            </a:r>
            <a:r>
              <a:rPr lang="en-US" sz="2000" dirty="0">
                <a:hlinkClick r:id="rId2"/>
              </a:rPr>
              <a:t>supportfms@childrenshealthhome.org</a:t>
            </a:r>
            <a:r>
              <a:rPr lang="en-US" sz="2000" dirty="0"/>
              <a:t>. </a:t>
            </a:r>
          </a:p>
          <a:p>
            <a:pPr marL="800100" lvl="1" indent="-342900">
              <a:lnSpc>
                <a:spcPct val="150000"/>
              </a:lnSpc>
              <a:buFont typeface="Arial" panose="020B0604020202020204" pitchFamily="34" charset="0"/>
              <a:buChar char="•"/>
            </a:pPr>
            <a:r>
              <a:rPr lang="en-US" sz="2000" dirty="0"/>
              <a:t>For policy/workflow/training questions ONLY. </a:t>
            </a:r>
          </a:p>
          <a:p>
            <a:pPr marL="800100" lvl="1" indent="-342900">
              <a:lnSpc>
                <a:spcPct val="150000"/>
              </a:lnSpc>
              <a:buFont typeface="Arial" panose="020B0604020202020204" pitchFamily="34" charset="0"/>
              <a:buChar char="•"/>
            </a:pPr>
            <a:r>
              <a:rPr lang="en-US" sz="2000" dirty="0"/>
              <a:t>No PHI should be submitted through this inbox or comments/questions related to specific projects. </a:t>
            </a:r>
          </a:p>
          <a:p>
            <a:pPr marL="800100" lvl="1" indent="-342900">
              <a:lnSpc>
                <a:spcPct val="150000"/>
              </a:lnSpc>
              <a:buFont typeface="Arial" panose="020B0604020202020204" pitchFamily="34" charset="0"/>
              <a:buChar char="•"/>
            </a:pPr>
            <a:r>
              <a:rPr lang="en-US" sz="2000" dirty="0"/>
              <a:t>Emails that include PHI or are tied to a specific project that are sent to this inbox will be deleted. </a:t>
            </a:r>
          </a:p>
        </p:txBody>
      </p:sp>
      <p:pic>
        <p:nvPicPr>
          <p:cNvPr id="3" name="Picture 2">
            <a:extLst>
              <a:ext uri="{FF2B5EF4-FFF2-40B4-BE49-F238E27FC236}">
                <a16:creationId xmlns:a16="http://schemas.microsoft.com/office/drawing/2014/main" id="{5C7CD6FD-38C5-83EC-71BA-F022E3E7E427}"/>
              </a:ext>
            </a:extLst>
          </p:cNvPr>
          <p:cNvPicPr>
            <a:picLocks noChangeAspect="1"/>
          </p:cNvPicPr>
          <p:nvPr/>
        </p:nvPicPr>
        <p:blipFill>
          <a:blip r:embed="rId3"/>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1509450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32</a:t>
            </a:fld>
            <a:endParaRPr lang="en-US" dirty="0"/>
          </a:p>
        </p:txBody>
      </p:sp>
      <p:sp>
        <p:nvSpPr>
          <p:cNvPr id="2" name="TextBox 1">
            <a:extLst>
              <a:ext uri="{FF2B5EF4-FFF2-40B4-BE49-F238E27FC236}">
                <a16:creationId xmlns:a16="http://schemas.microsoft.com/office/drawing/2014/main" id="{7C6FBC36-6369-46C9-2B59-5290F367EC99}"/>
              </a:ext>
            </a:extLst>
          </p:cNvPr>
          <p:cNvSpPr txBox="1"/>
          <p:nvPr/>
        </p:nvSpPr>
        <p:spPr>
          <a:xfrm>
            <a:off x="2417518" y="539681"/>
            <a:ext cx="7128364" cy="769441"/>
          </a:xfrm>
          <a:prstGeom prst="rect">
            <a:avLst/>
          </a:prstGeom>
          <a:noFill/>
        </p:spPr>
        <p:txBody>
          <a:bodyPr wrap="square" rtlCol="0">
            <a:spAutoFit/>
          </a:bodyPr>
          <a:lstStyle/>
          <a:p>
            <a:pPr algn="ctr"/>
            <a:r>
              <a:rPr lang="en-US" sz="4400" b="1" dirty="0">
                <a:solidFill>
                  <a:srgbClr val="456BB2"/>
                </a:solidFill>
              </a:rPr>
              <a:t>Upcoming Changes/Initiatives</a:t>
            </a:r>
            <a:endParaRPr lang="en-US" b="1" dirty="0">
              <a:solidFill>
                <a:srgbClr val="456BB2"/>
              </a:solidFill>
            </a:endParaRPr>
          </a:p>
        </p:txBody>
      </p:sp>
      <p:sp>
        <p:nvSpPr>
          <p:cNvPr id="5" name="TextBox 4">
            <a:extLst>
              <a:ext uri="{FF2B5EF4-FFF2-40B4-BE49-F238E27FC236}">
                <a16:creationId xmlns:a16="http://schemas.microsoft.com/office/drawing/2014/main" id="{6DD8C5B1-8CC6-D7EA-2E44-8CF9DEEBECFF}"/>
              </a:ext>
            </a:extLst>
          </p:cNvPr>
          <p:cNvSpPr txBox="1"/>
          <p:nvPr/>
        </p:nvSpPr>
        <p:spPr>
          <a:xfrm>
            <a:off x="2362200" y="1450763"/>
            <a:ext cx="7576127" cy="28146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Intent Closure Letter:</a:t>
            </a:r>
          </a:p>
          <a:p>
            <a:pPr marL="800100" lvl="1" indent="-342900">
              <a:lnSpc>
                <a:spcPct val="150000"/>
              </a:lnSpc>
              <a:buFont typeface="Arial" panose="020B0604020202020204" pitchFamily="34" charset="0"/>
              <a:buChar char="•"/>
            </a:pPr>
            <a:r>
              <a:rPr lang="en-US" sz="2000" dirty="0"/>
              <a:t>For all intents still pending 60 days after submission to the FMS that require additional follow up from the Care Manager and the FMS requests have not been responded to, the Care Manager will receive the closure letter that communicates the intent will be closed in 30 days if no further action is taken.  </a:t>
            </a:r>
          </a:p>
        </p:txBody>
      </p:sp>
      <p:pic>
        <p:nvPicPr>
          <p:cNvPr id="3" name="Picture 2">
            <a:extLst>
              <a:ext uri="{FF2B5EF4-FFF2-40B4-BE49-F238E27FC236}">
                <a16:creationId xmlns:a16="http://schemas.microsoft.com/office/drawing/2014/main" id="{F5A024F8-8D34-09B1-38ED-7C6F2EE7383C}"/>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1867571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33</a:t>
            </a:fld>
            <a:endParaRPr lang="en-US" dirty="0"/>
          </a:p>
        </p:txBody>
      </p:sp>
      <p:sp>
        <p:nvSpPr>
          <p:cNvPr id="2" name="TextBox 1">
            <a:extLst>
              <a:ext uri="{FF2B5EF4-FFF2-40B4-BE49-F238E27FC236}">
                <a16:creationId xmlns:a16="http://schemas.microsoft.com/office/drawing/2014/main" id="{7C6FBC36-6369-46C9-2B59-5290F367EC99}"/>
              </a:ext>
            </a:extLst>
          </p:cNvPr>
          <p:cNvSpPr txBox="1"/>
          <p:nvPr/>
        </p:nvSpPr>
        <p:spPr>
          <a:xfrm>
            <a:off x="2417518" y="539681"/>
            <a:ext cx="7128364" cy="769441"/>
          </a:xfrm>
          <a:prstGeom prst="rect">
            <a:avLst/>
          </a:prstGeom>
          <a:noFill/>
        </p:spPr>
        <p:txBody>
          <a:bodyPr wrap="square" rtlCol="0">
            <a:spAutoFit/>
          </a:bodyPr>
          <a:lstStyle/>
          <a:p>
            <a:pPr algn="ctr"/>
            <a:r>
              <a:rPr lang="en-US" sz="4400" b="1" dirty="0">
                <a:solidFill>
                  <a:srgbClr val="456BB2"/>
                </a:solidFill>
              </a:rPr>
              <a:t>Questions?</a:t>
            </a:r>
            <a:endParaRPr lang="en-US" b="1" dirty="0">
              <a:solidFill>
                <a:srgbClr val="456BB2"/>
              </a:solidFill>
            </a:endParaRPr>
          </a:p>
        </p:txBody>
      </p:sp>
      <p:sp>
        <p:nvSpPr>
          <p:cNvPr id="5" name="TextBox 4">
            <a:extLst>
              <a:ext uri="{FF2B5EF4-FFF2-40B4-BE49-F238E27FC236}">
                <a16:creationId xmlns:a16="http://schemas.microsoft.com/office/drawing/2014/main" id="{6DD8C5B1-8CC6-D7EA-2E44-8CF9DEEBECFF}"/>
              </a:ext>
            </a:extLst>
          </p:cNvPr>
          <p:cNvSpPr txBox="1"/>
          <p:nvPr/>
        </p:nvSpPr>
        <p:spPr>
          <a:xfrm>
            <a:off x="2362200" y="1450763"/>
            <a:ext cx="7576127" cy="189128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Projects: </a:t>
            </a:r>
            <a:r>
              <a:rPr lang="en-US" sz="2000" dirty="0">
                <a:hlinkClick r:id="rId2"/>
              </a:rPr>
              <a:t>fms@childrenshealthome.org</a:t>
            </a:r>
            <a:endParaRPr lang="en-US" sz="2000" dirty="0"/>
          </a:p>
          <a:p>
            <a:pPr marL="342900" indent="-342900">
              <a:lnSpc>
                <a:spcPct val="150000"/>
              </a:lnSpc>
              <a:buFont typeface="Arial" panose="020B0604020202020204" pitchFamily="34" charset="0"/>
              <a:buChar char="•"/>
            </a:pPr>
            <a:r>
              <a:rPr lang="en-US" sz="2000" dirty="0"/>
              <a:t>Policy/Workflow/Training: </a:t>
            </a:r>
            <a:r>
              <a:rPr lang="en-US" sz="2000" dirty="0">
                <a:hlinkClick r:id="rId3"/>
              </a:rPr>
              <a:t>supportfms@childrenshealthhome.org</a:t>
            </a:r>
            <a:r>
              <a:rPr lang="en-US" sz="2000" dirty="0"/>
              <a:t> </a:t>
            </a:r>
          </a:p>
          <a:p>
            <a:pPr marL="342900" indent="-342900">
              <a:lnSpc>
                <a:spcPct val="150000"/>
              </a:lnSpc>
              <a:buFont typeface="Arial" panose="020B0604020202020204" pitchFamily="34" charset="0"/>
              <a:buChar char="•"/>
            </a:pPr>
            <a:r>
              <a:rPr lang="en-US" sz="2000" dirty="0"/>
              <a:t>HCBS: </a:t>
            </a:r>
            <a:r>
              <a:rPr lang="en-US" sz="2000" dirty="0">
                <a:hlinkClick r:id="rId4"/>
              </a:rPr>
              <a:t>jmcelligott@childrenshealthhome.org</a:t>
            </a:r>
            <a:r>
              <a:rPr lang="en-US" sz="2000" dirty="0"/>
              <a:t> </a:t>
            </a:r>
          </a:p>
          <a:p>
            <a:pPr marL="342900" indent="-342900">
              <a:lnSpc>
                <a:spcPct val="150000"/>
              </a:lnSpc>
              <a:buFont typeface="Arial" panose="020B0604020202020204" pitchFamily="34" charset="0"/>
              <a:buChar char="•"/>
            </a:pPr>
            <a:r>
              <a:rPr lang="en-US" sz="2000" dirty="0"/>
              <a:t>CHHUNY: </a:t>
            </a:r>
            <a:r>
              <a:rPr lang="en-US" sz="2000" dirty="0">
                <a:hlinkClick r:id="rId5"/>
              </a:rPr>
              <a:t>nbryl@childrenshealthhome.org</a:t>
            </a:r>
            <a:r>
              <a:rPr lang="en-US" sz="2000" dirty="0"/>
              <a:t> </a:t>
            </a:r>
          </a:p>
        </p:txBody>
      </p:sp>
      <p:pic>
        <p:nvPicPr>
          <p:cNvPr id="9" name="Picture 8">
            <a:extLst>
              <a:ext uri="{FF2B5EF4-FFF2-40B4-BE49-F238E27FC236}">
                <a16:creationId xmlns:a16="http://schemas.microsoft.com/office/drawing/2014/main" id="{5A771529-23EF-D483-CBC1-EDBBAAF77DC5}"/>
              </a:ext>
            </a:extLst>
          </p:cNvPr>
          <p:cNvPicPr>
            <a:picLocks noChangeAspect="1"/>
          </p:cNvPicPr>
          <p:nvPr/>
        </p:nvPicPr>
        <p:blipFill>
          <a:blip r:embed="rId6"/>
          <a:stretch>
            <a:fillRect/>
          </a:stretch>
        </p:blipFill>
        <p:spPr>
          <a:xfrm>
            <a:off x="303460" y="5296006"/>
            <a:ext cx="4495320" cy="657725"/>
          </a:xfrm>
          <a:prstGeom prst="rect">
            <a:avLst/>
          </a:prstGeom>
        </p:spPr>
      </p:pic>
      <p:pic>
        <p:nvPicPr>
          <p:cNvPr id="1026" name="Picture 1" descr="Text&#10;&#10;Description automatically generated">
            <a:extLst>
              <a:ext uri="{FF2B5EF4-FFF2-40B4-BE49-F238E27FC236}">
                <a16:creationId xmlns:a16="http://schemas.microsoft.com/office/drawing/2014/main" id="{74998E61-4A0E-083F-EFE2-02F9B64481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0016" y="5261939"/>
            <a:ext cx="38671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372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97BE38-56BA-E539-39B0-D332F1EC176C}"/>
              </a:ext>
            </a:extLst>
          </p:cNvPr>
          <p:cNvSpPr txBox="1"/>
          <p:nvPr/>
        </p:nvSpPr>
        <p:spPr>
          <a:xfrm>
            <a:off x="2461189" y="2264637"/>
            <a:ext cx="6793906" cy="1754326"/>
          </a:xfrm>
          <a:prstGeom prst="rect">
            <a:avLst/>
          </a:prstGeom>
          <a:noFill/>
        </p:spPr>
        <p:txBody>
          <a:bodyPr wrap="square" rtlCol="0">
            <a:spAutoFit/>
          </a:bodyPr>
          <a:lstStyle/>
          <a:p>
            <a:pPr algn="ctr"/>
            <a:r>
              <a:rPr lang="en-US" sz="5400" b="1" u="sng" dirty="0">
                <a:solidFill>
                  <a:srgbClr val="456BB2"/>
                </a:solidFill>
              </a:rPr>
              <a:t>Expectations for Care Managers (CMs)</a:t>
            </a:r>
          </a:p>
        </p:txBody>
      </p:sp>
      <p:pic>
        <p:nvPicPr>
          <p:cNvPr id="2" name="Picture 1">
            <a:extLst>
              <a:ext uri="{FF2B5EF4-FFF2-40B4-BE49-F238E27FC236}">
                <a16:creationId xmlns:a16="http://schemas.microsoft.com/office/drawing/2014/main" id="{6C21C234-387B-C227-C07F-68AE3B7023D7}"/>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3363839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232218" y="97689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5</a:t>
            </a:fld>
            <a:endParaRPr lang="en-US" dirty="0"/>
          </a:p>
        </p:txBody>
      </p:sp>
      <p:sp>
        <p:nvSpPr>
          <p:cNvPr id="2" name="TextBox 1">
            <a:extLst>
              <a:ext uri="{FF2B5EF4-FFF2-40B4-BE49-F238E27FC236}">
                <a16:creationId xmlns:a16="http://schemas.microsoft.com/office/drawing/2014/main" id="{B98BD2B0-EF66-1D7F-D9E6-A51FD239068D}"/>
              </a:ext>
            </a:extLst>
          </p:cNvPr>
          <p:cNvSpPr txBox="1"/>
          <p:nvPr/>
        </p:nvSpPr>
        <p:spPr>
          <a:xfrm>
            <a:off x="2896034" y="194053"/>
            <a:ext cx="5981350" cy="769441"/>
          </a:xfrm>
          <a:prstGeom prst="rect">
            <a:avLst/>
          </a:prstGeom>
          <a:noFill/>
        </p:spPr>
        <p:txBody>
          <a:bodyPr wrap="square" rtlCol="0">
            <a:spAutoFit/>
          </a:bodyPr>
          <a:lstStyle/>
          <a:p>
            <a:pPr algn="ctr"/>
            <a:r>
              <a:rPr lang="en-US" sz="4400" b="1" dirty="0">
                <a:solidFill>
                  <a:srgbClr val="456BB2"/>
                </a:solidFill>
              </a:rPr>
              <a:t>Intent Request Phase</a:t>
            </a:r>
            <a:endParaRPr lang="en-US" b="1" dirty="0">
              <a:solidFill>
                <a:srgbClr val="456BB2"/>
              </a:solidFill>
            </a:endParaRPr>
          </a:p>
        </p:txBody>
      </p:sp>
      <p:sp>
        <p:nvSpPr>
          <p:cNvPr id="5" name="TextBox 4">
            <a:extLst>
              <a:ext uri="{FF2B5EF4-FFF2-40B4-BE49-F238E27FC236}">
                <a16:creationId xmlns:a16="http://schemas.microsoft.com/office/drawing/2014/main" id="{6C5C972F-68C7-35C2-4936-8E89D2549F71}"/>
              </a:ext>
            </a:extLst>
          </p:cNvPr>
          <p:cNvSpPr txBox="1"/>
          <p:nvPr/>
        </p:nvSpPr>
        <p:spPr>
          <a:xfrm>
            <a:off x="1981197" y="1079341"/>
            <a:ext cx="7576127" cy="5584606"/>
          </a:xfrm>
          <a:prstGeom prst="rect">
            <a:avLst/>
          </a:prstGeom>
          <a:noFill/>
        </p:spPr>
        <p:txBody>
          <a:bodyPr wrap="square" rtlCol="0">
            <a:spAutoFit/>
          </a:bodyPr>
          <a:lstStyle/>
          <a:p>
            <a:pPr marL="800100" lvl="1" indent="-342900">
              <a:lnSpc>
                <a:spcPct val="150000"/>
              </a:lnSpc>
              <a:buFont typeface="Arial" panose="020B0604020202020204" pitchFamily="34" charset="0"/>
              <a:buChar char="•"/>
            </a:pPr>
            <a:r>
              <a:rPr lang="en-US" sz="2000" dirty="0"/>
              <a:t>Provide detailed information on medical diagnoses related to the project request and what is being requested. </a:t>
            </a:r>
          </a:p>
          <a:p>
            <a:pPr marL="800100" lvl="1" indent="-342900">
              <a:lnSpc>
                <a:spcPct val="150000"/>
              </a:lnSpc>
              <a:buFont typeface="Arial" panose="020B0604020202020204" pitchFamily="34" charset="0"/>
              <a:buChar char="•"/>
            </a:pPr>
            <a:r>
              <a:rPr lang="en-US" sz="2000" b="1" dirty="0"/>
              <a:t>Be as specific as possible regarding the project request</a:t>
            </a:r>
            <a:r>
              <a:rPr lang="en-US" sz="2000" dirty="0"/>
              <a:t>.</a:t>
            </a:r>
          </a:p>
          <a:p>
            <a:pPr marL="1257300" lvl="2" indent="-342900">
              <a:lnSpc>
                <a:spcPct val="150000"/>
              </a:lnSpc>
              <a:buFont typeface="Arial" panose="020B0604020202020204" pitchFamily="34" charset="0"/>
              <a:buChar char="•"/>
            </a:pPr>
            <a:r>
              <a:rPr lang="en-US" sz="2000" dirty="0"/>
              <a:t>Ex) “Ramp”. Where is the ramp going to be placed? Does the family have concerns about ramp placement? Are they seeking a permanent or portable ramp?</a:t>
            </a:r>
          </a:p>
          <a:p>
            <a:pPr marL="800100" lvl="1" indent="-342900">
              <a:lnSpc>
                <a:spcPct val="150000"/>
              </a:lnSpc>
              <a:buFont typeface="Arial" panose="020B0604020202020204" pitchFamily="34" charset="0"/>
              <a:buChar char="•"/>
            </a:pPr>
            <a:r>
              <a:rPr lang="en-US" sz="2000" dirty="0"/>
              <a:t>FMS reviews intents for the following:</a:t>
            </a:r>
          </a:p>
          <a:p>
            <a:pPr marL="1257300" lvl="2" indent="-342900">
              <a:lnSpc>
                <a:spcPct val="150000"/>
              </a:lnSpc>
              <a:buFont typeface="Arial" panose="020B0604020202020204" pitchFamily="34" charset="0"/>
              <a:buChar char="•"/>
            </a:pPr>
            <a:r>
              <a:rPr lang="en-US" sz="2000" dirty="0"/>
              <a:t>Medical Necessity</a:t>
            </a:r>
          </a:p>
          <a:p>
            <a:pPr marL="1257300" lvl="2" indent="-342900">
              <a:lnSpc>
                <a:spcPct val="150000"/>
              </a:lnSpc>
              <a:buFont typeface="Arial" panose="020B0604020202020204" pitchFamily="34" charset="0"/>
              <a:buChar char="•"/>
            </a:pPr>
            <a:r>
              <a:rPr lang="en-US" sz="2000" dirty="0"/>
              <a:t>If the item could potentially be DME</a:t>
            </a:r>
          </a:p>
          <a:p>
            <a:pPr marL="1257300" lvl="2" indent="-342900">
              <a:lnSpc>
                <a:spcPct val="150000"/>
              </a:lnSpc>
              <a:buFont typeface="Arial" panose="020B0604020202020204" pitchFamily="34" charset="0"/>
              <a:buChar char="•"/>
            </a:pPr>
            <a:r>
              <a:rPr lang="en-US" sz="2000" dirty="0"/>
              <a:t>Appropriateness (does it meet the medical need of the member and is it allowable under the waiver)</a:t>
            </a:r>
          </a:p>
          <a:p>
            <a:pPr marL="800100" lvl="1" indent="-342900">
              <a:lnSpc>
                <a:spcPct val="150000"/>
              </a:lnSpc>
              <a:buFont typeface="Arial" panose="020B0604020202020204" pitchFamily="34" charset="0"/>
              <a:buChar char="•"/>
            </a:pPr>
            <a:endParaRPr lang="en-US" sz="2000" dirty="0"/>
          </a:p>
        </p:txBody>
      </p:sp>
      <p:pic>
        <p:nvPicPr>
          <p:cNvPr id="3" name="Picture 2">
            <a:extLst>
              <a:ext uri="{FF2B5EF4-FFF2-40B4-BE49-F238E27FC236}">
                <a16:creationId xmlns:a16="http://schemas.microsoft.com/office/drawing/2014/main" id="{0921B5C9-644C-8E29-AB89-1595BFF6430E}"/>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1896488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6</a:t>
            </a:fld>
            <a:endParaRPr lang="en-US" dirty="0"/>
          </a:p>
        </p:txBody>
      </p:sp>
      <p:sp>
        <p:nvSpPr>
          <p:cNvPr id="2" name="TextBox 1">
            <a:extLst>
              <a:ext uri="{FF2B5EF4-FFF2-40B4-BE49-F238E27FC236}">
                <a16:creationId xmlns:a16="http://schemas.microsoft.com/office/drawing/2014/main" id="{B98BD2B0-EF66-1D7F-D9E6-A51FD239068D}"/>
              </a:ext>
            </a:extLst>
          </p:cNvPr>
          <p:cNvSpPr txBox="1"/>
          <p:nvPr/>
        </p:nvSpPr>
        <p:spPr>
          <a:xfrm>
            <a:off x="3105325" y="486293"/>
            <a:ext cx="5981350" cy="769441"/>
          </a:xfrm>
          <a:prstGeom prst="rect">
            <a:avLst/>
          </a:prstGeom>
          <a:noFill/>
        </p:spPr>
        <p:txBody>
          <a:bodyPr wrap="square" rtlCol="0">
            <a:spAutoFit/>
          </a:bodyPr>
          <a:lstStyle/>
          <a:p>
            <a:pPr algn="ctr"/>
            <a:r>
              <a:rPr lang="en-US" sz="4400" b="1" dirty="0">
                <a:solidFill>
                  <a:srgbClr val="456BB2"/>
                </a:solidFill>
              </a:rPr>
              <a:t>Intent Request Phase</a:t>
            </a:r>
            <a:endParaRPr lang="en-US" b="1" dirty="0">
              <a:solidFill>
                <a:srgbClr val="456BB2"/>
              </a:solidFill>
            </a:endParaRPr>
          </a:p>
        </p:txBody>
      </p:sp>
      <p:sp>
        <p:nvSpPr>
          <p:cNvPr id="5" name="TextBox 4">
            <a:extLst>
              <a:ext uri="{FF2B5EF4-FFF2-40B4-BE49-F238E27FC236}">
                <a16:creationId xmlns:a16="http://schemas.microsoft.com/office/drawing/2014/main" id="{6C5C972F-68C7-35C2-4936-8E89D2549F71}"/>
              </a:ext>
            </a:extLst>
          </p:cNvPr>
          <p:cNvSpPr txBox="1"/>
          <p:nvPr/>
        </p:nvSpPr>
        <p:spPr>
          <a:xfrm>
            <a:off x="2307936" y="1407015"/>
            <a:ext cx="7576127" cy="327628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Questions do not mean that the FMS is denying the intent or indicating the intent is not appropriate. </a:t>
            </a:r>
          </a:p>
          <a:p>
            <a:pPr marL="342900" indent="-342900">
              <a:lnSpc>
                <a:spcPct val="150000"/>
              </a:lnSpc>
              <a:buFont typeface="Arial" panose="020B0604020202020204" pitchFamily="34" charset="0"/>
              <a:buChar char="•"/>
            </a:pPr>
            <a:r>
              <a:rPr lang="en-US" sz="2000" dirty="0"/>
              <a:t>The FMS has to obtain a clear picture of the request to determine if it is appropriate for the waiver. </a:t>
            </a:r>
          </a:p>
          <a:p>
            <a:pPr marL="342900" indent="-342900">
              <a:lnSpc>
                <a:spcPct val="150000"/>
              </a:lnSpc>
              <a:buFont typeface="Arial" panose="020B0604020202020204" pitchFamily="34" charset="0"/>
              <a:buChar char="•"/>
            </a:pPr>
            <a:r>
              <a:rPr lang="en-US" sz="2000" dirty="0"/>
              <a:t>CMs are expected to gather the requested information and share with the FMS, so the FMS can complete the intent request review. </a:t>
            </a:r>
          </a:p>
          <a:p>
            <a:pPr marL="342900" indent="-342900">
              <a:lnSpc>
                <a:spcPct val="150000"/>
              </a:lnSpc>
              <a:buFont typeface="Arial" panose="020B0604020202020204" pitchFamily="34" charset="0"/>
              <a:buChar char="•"/>
            </a:pPr>
            <a:endParaRPr lang="en-US" sz="2000" dirty="0"/>
          </a:p>
        </p:txBody>
      </p:sp>
      <p:pic>
        <p:nvPicPr>
          <p:cNvPr id="3" name="Picture 2">
            <a:extLst>
              <a:ext uri="{FF2B5EF4-FFF2-40B4-BE49-F238E27FC236}">
                <a16:creationId xmlns:a16="http://schemas.microsoft.com/office/drawing/2014/main" id="{C010824B-D224-E0DC-CF3B-1CDABEA8500B}"/>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856560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7</a:t>
            </a:fld>
            <a:endParaRPr lang="en-US" dirty="0"/>
          </a:p>
        </p:txBody>
      </p:sp>
      <p:sp>
        <p:nvSpPr>
          <p:cNvPr id="2" name="TextBox 1">
            <a:extLst>
              <a:ext uri="{FF2B5EF4-FFF2-40B4-BE49-F238E27FC236}">
                <a16:creationId xmlns:a16="http://schemas.microsoft.com/office/drawing/2014/main" id="{B98BD2B0-EF66-1D7F-D9E6-A51FD239068D}"/>
              </a:ext>
            </a:extLst>
          </p:cNvPr>
          <p:cNvSpPr txBox="1"/>
          <p:nvPr/>
        </p:nvSpPr>
        <p:spPr>
          <a:xfrm>
            <a:off x="3105325" y="486293"/>
            <a:ext cx="5981350" cy="769441"/>
          </a:xfrm>
          <a:prstGeom prst="rect">
            <a:avLst/>
          </a:prstGeom>
          <a:noFill/>
        </p:spPr>
        <p:txBody>
          <a:bodyPr wrap="square" rtlCol="0">
            <a:spAutoFit/>
          </a:bodyPr>
          <a:lstStyle/>
          <a:p>
            <a:pPr algn="ctr"/>
            <a:r>
              <a:rPr lang="en-US" sz="4400" b="1" dirty="0">
                <a:solidFill>
                  <a:srgbClr val="456BB2"/>
                </a:solidFill>
              </a:rPr>
              <a:t>Intent Request Phase</a:t>
            </a:r>
            <a:endParaRPr lang="en-US" b="1" dirty="0">
              <a:solidFill>
                <a:srgbClr val="456BB2"/>
              </a:solidFill>
            </a:endParaRPr>
          </a:p>
        </p:txBody>
      </p:sp>
      <p:sp>
        <p:nvSpPr>
          <p:cNvPr id="5" name="TextBox 4">
            <a:extLst>
              <a:ext uri="{FF2B5EF4-FFF2-40B4-BE49-F238E27FC236}">
                <a16:creationId xmlns:a16="http://schemas.microsoft.com/office/drawing/2014/main" id="{6C5C972F-68C7-35C2-4936-8E89D2549F71}"/>
              </a:ext>
            </a:extLst>
          </p:cNvPr>
          <p:cNvSpPr txBox="1"/>
          <p:nvPr/>
        </p:nvSpPr>
        <p:spPr>
          <a:xfrm>
            <a:off x="2046209" y="1440693"/>
            <a:ext cx="8286492" cy="419961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Some project requests may require further review from Department of Health (DOH).</a:t>
            </a:r>
          </a:p>
          <a:p>
            <a:pPr marL="342900" indent="-342900">
              <a:lnSpc>
                <a:spcPct val="150000"/>
              </a:lnSpc>
              <a:buFont typeface="Arial" panose="020B0604020202020204" pitchFamily="34" charset="0"/>
              <a:buChar char="•"/>
            </a:pPr>
            <a:r>
              <a:rPr lang="en-US" sz="2000" dirty="0"/>
              <a:t>The FMS will notify you if a request has been referred to DOH for review.</a:t>
            </a:r>
          </a:p>
          <a:p>
            <a:pPr marL="342900" indent="-342900">
              <a:lnSpc>
                <a:spcPct val="150000"/>
              </a:lnSpc>
              <a:buFont typeface="Arial" panose="020B0604020202020204" pitchFamily="34" charset="0"/>
              <a:buChar char="•"/>
            </a:pPr>
            <a:r>
              <a:rPr lang="en-US" sz="2000" dirty="0"/>
              <a:t>If the Care Manager (CM) does not reply to the FMS regarding the intent, or the request is not moving towards evaluation/closure within 60 days of submission to the FMS, you will receive a letter from the FMS stating that the intent will be closed within 30 days if not response/action is taken.</a:t>
            </a:r>
          </a:p>
          <a:p>
            <a:pPr marL="342900" indent="-342900">
              <a:lnSpc>
                <a:spcPct val="150000"/>
              </a:lnSpc>
              <a:buFont typeface="Arial" panose="020B0604020202020204" pitchFamily="34" charset="0"/>
              <a:buChar char="•"/>
            </a:pPr>
            <a:r>
              <a:rPr lang="en-US" sz="2000" dirty="0"/>
              <a:t>Intent requests should not be submitted until the family is ready to pursue the project. </a:t>
            </a:r>
          </a:p>
        </p:txBody>
      </p:sp>
      <p:pic>
        <p:nvPicPr>
          <p:cNvPr id="3" name="Picture 2">
            <a:extLst>
              <a:ext uri="{FF2B5EF4-FFF2-40B4-BE49-F238E27FC236}">
                <a16:creationId xmlns:a16="http://schemas.microsoft.com/office/drawing/2014/main" id="{09A0F117-D52E-5E4F-4D5E-F1B0601DDBE0}"/>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111970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07936" y="1021354"/>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8</a:t>
            </a:fld>
            <a:endParaRPr lang="en-US" dirty="0"/>
          </a:p>
        </p:txBody>
      </p:sp>
      <p:sp>
        <p:nvSpPr>
          <p:cNvPr id="2" name="TextBox 1">
            <a:extLst>
              <a:ext uri="{FF2B5EF4-FFF2-40B4-BE49-F238E27FC236}">
                <a16:creationId xmlns:a16="http://schemas.microsoft.com/office/drawing/2014/main" id="{B98BD2B0-EF66-1D7F-D9E6-A51FD239068D}"/>
              </a:ext>
            </a:extLst>
          </p:cNvPr>
          <p:cNvSpPr txBox="1"/>
          <p:nvPr/>
        </p:nvSpPr>
        <p:spPr>
          <a:xfrm>
            <a:off x="3105324" y="223453"/>
            <a:ext cx="5981350" cy="769441"/>
          </a:xfrm>
          <a:prstGeom prst="rect">
            <a:avLst/>
          </a:prstGeom>
          <a:noFill/>
        </p:spPr>
        <p:txBody>
          <a:bodyPr wrap="square" rtlCol="0">
            <a:spAutoFit/>
          </a:bodyPr>
          <a:lstStyle/>
          <a:p>
            <a:pPr algn="ctr"/>
            <a:r>
              <a:rPr lang="en-US" sz="4400" b="1" dirty="0">
                <a:solidFill>
                  <a:srgbClr val="456BB2"/>
                </a:solidFill>
              </a:rPr>
              <a:t>Intent Request Phase</a:t>
            </a:r>
            <a:endParaRPr lang="en-US" b="1" dirty="0">
              <a:solidFill>
                <a:srgbClr val="456BB2"/>
              </a:solidFill>
            </a:endParaRPr>
          </a:p>
        </p:txBody>
      </p:sp>
      <p:sp>
        <p:nvSpPr>
          <p:cNvPr id="5" name="TextBox 4">
            <a:extLst>
              <a:ext uri="{FF2B5EF4-FFF2-40B4-BE49-F238E27FC236}">
                <a16:creationId xmlns:a16="http://schemas.microsoft.com/office/drawing/2014/main" id="{6C5C972F-68C7-35C2-4936-8E89D2549F71}"/>
              </a:ext>
            </a:extLst>
          </p:cNvPr>
          <p:cNvSpPr txBox="1"/>
          <p:nvPr/>
        </p:nvSpPr>
        <p:spPr>
          <a:xfrm>
            <a:off x="2307935" y="992894"/>
            <a:ext cx="7576127" cy="512294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u="sng" dirty="0"/>
              <a:t>Medicaid is the payor of last resort</a:t>
            </a:r>
            <a:r>
              <a:rPr lang="en-US" sz="2000" dirty="0"/>
              <a:t>.</a:t>
            </a:r>
          </a:p>
          <a:p>
            <a:pPr marL="342900" indent="-342900">
              <a:lnSpc>
                <a:spcPct val="150000"/>
              </a:lnSpc>
              <a:buFont typeface="Arial" panose="020B0604020202020204" pitchFamily="34" charset="0"/>
              <a:buChar char="•"/>
            </a:pPr>
            <a:r>
              <a:rPr lang="en-US" sz="2000" dirty="0"/>
              <a:t>CMs should have already confirmed that a project or item is not covered by third party health insurance (if applicable) and exhausted all possible funding sources before pursuing a project with FMS.  </a:t>
            </a:r>
          </a:p>
          <a:p>
            <a:pPr marL="342900" indent="-342900">
              <a:lnSpc>
                <a:spcPct val="150000"/>
              </a:lnSpc>
              <a:buFont typeface="Arial" panose="020B0604020202020204" pitchFamily="34" charset="0"/>
              <a:buChar char="•"/>
            </a:pPr>
            <a:r>
              <a:rPr lang="en-US" sz="2000" dirty="0"/>
              <a:t>CMs should be setting realistic expectations with families regarding what requests are appropriate for the waiver and providing them with the parent info sheet. </a:t>
            </a:r>
          </a:p>
          <a:p>
            <a:pPr marL="800100" lvl="1" indent="-342900">
              <a:lnSpc>
                <a:spcPct val="150000"/>
              </a:lnSpc>
              <a:buFont typeface="Arial" panose="020B0604020202020204" pitchFamily="34" charset="0"/>
              <a:buChar char="•"/>
            </a:pPr>
            <a:r>
              <a:rPr lang="en-US" sz="2000" dirty="0"/>
              <a:t>Ex. Total remodels or remodel of new builds are not appropriate, homes should be “modification ready” and meet NYS building code.</a:t>
            </a:r>
          </a:p>
        </p:txBody>
      </p:sp>
      <p:pic>
        <p:nvPicPr>
          <p:cNvPr id="3" name="Picture 2">
            <a:extLst>
              <a:ext uri="{FF2B5EF4-FFF2-40B4-BE49-F238E27FC236}">
                <a16:creationId xmlns:a16="http://schemas.microsoft.com/office/drawing/2014/main" id="{1716116C-4DE8-CF8A-89FB-F0E432F9AA92}"/>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3107056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362200" y="1348213"/>
            <a:ext cx="7239000" cy="0"/>
          </a:xfrm>
          <a:prstGeom prst="line">
            <a:avLst/>
          </a:prstGeom>
          <a:ln w="47625">
            <a:solidFill>
              <a:srgbClr val="BCD6E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168108" y="2001912"/>
            <a:ext cx="8042695"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3034"/>
            <a:endParaRPr lang="en-US" dirty="0"/>
          </a:p>
        </p:txBody>
      </p:sp>
      <p:sp>
        <p:nvSpPr>
          <p:cNvPr id="10" name="Slide Number Placeholder 9"/>
          <p:cNvSpPr>
            <a:spLocks noGrp="1"/>
          </p:cNvSpPr>
          <p:nvPr>
            <p:ph type="sldNum" sz="quarter" idx="11"/>
          </p:nvPr>
        </p:nvSpPr>
        <p:spPr/>
        <p:txBody>
          <a:bodyPr/>
          <a:lstStyle/>
          <a:p>
            <a:fld id="{B190CEBF-A228-4FD0-8E5A-C5F10D243E0B}" type="slidenum">
              <a:rPr lang="en-US" smtClean="0"/>
              <a:t>9</a:t>
            </a:fld>
            <a:endParaRPr lang="en-US" dirty="0"/>
          </a:p>
        </p:txBody>
      </p:sp>
      <p:sp>
        <p:nvSpPr>
          <p:cNvPr id="2" name="TextBox 1">
            <a:extLst>
              <a:ext uri="{FF2B5EF4-FFF2-40B4-BE49-F238E27FC236}">
                <a16:creationId xmlns:a16="http://schemas.microsoft.com/office/drawing/2014/main" id="{B98BD2B0-EF66-1D7F-D9E6-A51FD239068D}"/>
              </a:ext>
            </a:extLst>
          </p:cNvPr>
          <p:cNvSpPr txBox="1"/>
          <p:nvPr/>
        </p:nvSpPr>
        <p:spPr>
          <a:xfrm>
            <a:off x="3105325" y="486293"/>
            <a:ext cx="5981350" cy="769441"/>
          </a:xfrm>
          <a:prstGeom prst="rect">
            <a:avLst/>
          </a:prstGeom>
          <a:noFill/>
        </p:spPr>
        <p:txBody>
          <a:bodyPr wrap="square" rtlCol="0">
            <a:spAutoFit/>
          </a:bodyPr>
          <a:lstStyle/>
          <a:p>
            <a:pPr algn="ctr"/>
            <a:r>
              <a:rPr lang="en-US" sz="4400" b="1" dirty="0">
                <a:solidFill>
                  <a:srgbClr val="456BB2"/>
                </a:solidFill>
              </a:rPr>
              <a:t>Pre-Project Phase</a:t>
            </a:r>
            <a:endParaRPr lang="en-US" b="1" dirty="0">
              <a:solidFill>
                <a:srgbClr val="456BB2"/>
              </a:solidFill>
            </a:endParaRPr>
          </a:p>
        </p:txBody>
      </p:sp>
      <p:sp>
        <p:nvSpPr>
          <p:cNvPr id="5" name="TextBox 4">
            <a:extLst>
              <a:ext uri="{FF2B5EF4-FFF2-40B4-BE49-F238E27FC236}">
                <a16:creationId xmlns:a16="http://schemas.microsoft.com/office/drawing/2014/main" id="{6C5C972F-68C7-35C2-4936-8E89D2549F71}"/>
              </a:ext>
            </a:extLst>
          </p:cNvPr>
          <p:cNvSpPr txBox="1"/>
          <p:nvPr/>
        </p:nvSpPr>
        <p:spPr>
          <a:xfrm>
            <a:off x="2447765" y="1440693"/>
            <a:ext cx="7576127" cy="512294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Once a Pre-Project Evaluation (PPE) Support Letter is sent by the FMS, the CM should communicate with the evaluator to schedule the evaluation. </a:t>
            </a:r>
          </a:p>
          <a:p>
            <a:pPr marL="342900" indent="-342900">
              <a:lnSpc>
                <a:spcPct val="150000"/>
              </a:lnSpc>
              <a:buFont typeface="Arial" panose="020B0604020202020204" pitchFamily="34" charset="0"/>
              <a:buChar char="•"/>
            </a:pPr>
            <a:r>
              <a:rPr lang="en-US" sz="2000" b="1" u="sng" dirty="0"/>
              <a:t>No evaluations should be scheduled until you have received approval from the FMS</a:t>
            </a:r>
            <a:r>
              <a:rPr lang="en-US" sz="2000" dirty="0"/>
              <a:t>. </a:t>
            </a:r>
          </a:p>
          <a:p>
            <a:pPr marL="342900" indent="-342900">
              <a:lnSpc>
                <a:spcPct val="150000"/>
              </a:lnSpc>
              <a:buFont typeface="Arial" panose="020B0604020202020204" pitchFamily="34" charset="0"/>
              <a:buChar char="•"/>
            </a:pPr>
            <a:r>
              <a:rPr lang="en-US" sz="2000" dirty="0"/>
              <a:t>Approval letters will only be sent to the CM, not the CM Supervisor. </a:t>
            </a:r>
          </a:p>
          <a:p>
            <a:pPr marL="342900" indent="-342900">
              <a:lnSpc>
                <a:spcPct val="150000"/>
              </a:lnSpc>
              <a:buFont typeface="Arial" panose="020B0604020202020204" pitchFamily="34" charset="0"/>
              <a:buChar char="•"/>
            </a:pPr>
            <a:r>
              <a:rPr lang="en-US" sz="2000" dirty="0"/>
              <a:t>CMs should not be asking the evaluator to look at additional projects beyond what is approved in the letter for this project.</a:t>
            </a:r>
          </a:p>
          <a:p>
            <a:pPr marL="342900" indent="-342900">
              <a:lnSpc>
                <a:spcPct val="150000"/>
              </a:lnSpc>
              <a:buFont typeface="Arial" panose="020B0604020202020204" pitchFamily="34" charset="0"/>
              <a:buChar char="•"/>
            </a:pPr>
            <a:r>
              <a:rPr lang="en-US" sz="2000" dirty="0"/>
              <a:t>CMS should submit all required evaluation documentation and invoices timely so the FMS can ensure evaluators are paid quickly. for their work. </a:t>
            </a:r>
          </a:p>
        </p:txBody>
      </p:sp>
      <p:pic>
        <p:nvPicPr>
          <p:cNvPr id="3" name="Picture 2">
            <a:extLst>
              <a:ext uri="{FF2B5EF4-FFF2-40B4-BE49-F238E27FC236}">
                <a16:creationId xmlns:a16="http://schemas.microsoft.com/office/drawing/2014/main" id="{6DCB0558-99DB-46DE-A550-06CAB3775F49}"/>
              </a:ext>
            </a:extLst>
          </p:cNvPr>
          <p:cNvPicPr>
            <a:picLocks noChangeAspect="1"/>
          </p:cNvPicPr>
          <p:nvPr/>
        </p:nvPicPr>
        <p:blipFill>
          <a:blip r:embed="rId2"/>
          <a:stretch>
            <a:fillRect/>
          </a:stretch>
        </p:blipFill>
        <p:spPr>
          <a:xfrm>
            <a:off x="355219" y="6063756"/>
            <a:ext cx="4495320" cy="657725"/>
          </a:xfrm>
          <a:prstGeom prst="rect">
            <a:avLst/>
          </a:prstGeom>
        </p:spPr>
      </p:pic>
    </p:spTree>
    <p:extLst>
      <p:ext uri="{BB962C8B-B14F-4D97-AF65-F5344CB8AC3E}">
        <p14:creationId xmlns:p14="http://schemas.microsoft.com/office/powerpoint/2010/main" val="783304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71AE2521225948B5EB88580FEEA2C1" ma:contentTypeVersion="6" ma:contentTypeDescription="Create a new document." ma:contentTypeScope="" ma:versionID="f1fde76a5cc55dd5bd384d11313417c1">
  <xsd:schema xmlns:xsd="http://www.w3.org/2001/XMLSchema" xmlns:xs="http://www.w3.org/2001/XMLSchema" xmlns:p="http://schemas.microsoft.com/office/2006/metadata/properties" xmlns:ns3="fe97730f-ef64-4fb3-a797-0c318d287c50" targetNamespace="http://schemas.microsoft.com/office/2006/metadata/properties" ma:root="true" ma:fieldsID="15593f3eedaa22f94f74abad5f385f86" ns3:_="">
    <xsd:import namespace="fe97730f-ef64-4fb3-a797-0c318d287c5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97730f-ef64-4fb3-a797-0c318d287c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D359ED-0B84-4219-8D93-9AD6DA32C24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B634A6D-4CE7-4C99-BFD7-DF6E804BAB42}">
  <ds:schemaRefs>
    <ds:schemaRef ds:uri="http://schemas.microsoft.com/sharepoint/v3/contenttype/forms"/>
  </ds:schemaRefs>
</ds:datastoreItem>
</file>

<file path=customXml/itemProps3.xml><?xml version="1.0" encoding="utf-8"?>
<ds:datastoreItem xmlns:ds="http://schemas.openxmlformats.org/officeDocument/2006/customXml" ds:itemID="{3171E02D-D00B-457F-9C48-346383BCA0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97730f-ef64-4fb3-a797-0c318d287c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10060</TotalTime>
  <Words>2409</Words>
  <Application>Microsoft Office PowerPoint</Application>
  <PresentationFormat>Widescreen</PresentationFormat>
  <Paragraphs>216</Paragraphs>
  <Slides>33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33</vt:i4>
      </vt:variant>
      <vt:variant>
        <vt:lpstr>Custom Shows</vt:lpstr>
      </vt:variant>
      <vt:variant>
        <vt:i4>2</vt:i4>
      </vt:variant>
    </vt:vector>
  </HeadingPairs>
  <TitlesOfParts>
    <vt:vector size="40" baseType="lpstr">
      <vt:lpstr>Arial</vt:lpstr>
      <vt:lpstr>Calibri</vt:lpstr>
      <vt:lpstr>Calibri Light</vt:lpstr>
      <vt:lpstr>Euphemia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lpstr>Custom Show 2 Passing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Loeffler</dc:creator>
  <cp:lastModifiedBy>Josephine McElligott</cp:lastModifiedBy>
  <cp:revision>67</cp:revision>
  <cp:lastPrinted>2019-06-18T18:05:36Z</cp:lastPrinted>
  <dcterms:created xsi:type="dcterms:W3CDTF">2019-05-23T20:45:17Z</dcterms:created>
  <dcterms:modified xsi:type="dcterms:W3CDTF">2024-10-23T13:38:43Z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0x0101002771AE2521225948B5EB88580FEEA2C1</vt:lpwstr>
  </property>
</Properties>
</file>